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56" r:id="rId2"/>
    <p:sldId id="257" r:id="rId3"/>
    <p:sldId id="258" r:id="rId4"/>
    <p:sldId id="259" r:id="rId5"/>
    <p:sldId id="260" r:id="rId6"/>
    <p:sldId id="261" r:id="rId7"/>
    <p:sldId id="274"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D4FF"/>
    <a:srgbClr val="660033"/>
    <a:srgbClr val="FF3300"/>
    <a:srgbClr val="DBEBB3"/>
    <a:srgbClr val="F1FEA0"/>
    <a:srgbClr val="660066"/>
    <a:srgbClr val="663300"/>
    <a:srgbClr val="0033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3566" autoAdjust="0"/>
  </p:normalViewPr>
  <p:slideViewPr>
    <p:cSldViewPr>
      <p:cViewPr>
        <p:scale>
          <a:sx n="75" d="100"/>
          <a:sy n="75" d="100"/>
        </p:scale>
        <p:origin x="-702" y="216"/>
      </p:cViewPr>
      <p:guideLst>
        <p:guide orient="horz" pos="2160"/>
        <p:guide pos="2880"/>
      </p:guideLst>
    </p:cSldViewPr>
  </p:slideViewPr>
  <p:outlineViewPr>
    <p:cViewPr>
      <p:scale>
        <a:sx n="33" d="100"/>
        <a:sy n="33" d="100"/>
      </p:scale>
      <p:origin x="0" y="481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ru-RU"/>
          </a:p>
        </p:txBody>
      </p:sp>
      <p:sp>
        <p:nvSpPr>
          <p:cNvPr id="532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ru-RU"/>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7ECD98F-2069-4A72-9E09-4F2422B57B0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a:ln/>
        </p:spPr>
      </p:sp>
      <p:sp>
        <p:nvSpPr>
          <p:cNvPr id="16386" name="Заметки 2"/>
          <p:cNvSpPr>
            <a:spLocks noGrp="1"/>
          </p:cNvSpPr>
          <p:nvPr>
            <p:ph type="body" idx="1"/>
          </p:nvPr>
        </p:nvSpPr>
        <p:spPr>
          <a:noFill/>
        </p:spPr>
        <p:txBody>
          <a:bodyPr/>
          <a:lstStyle/>
          <a:p>
            <a:r>
              <a:rPr lang="en-US" smtClean="0"/>
              <a:t>https://www.in-die-zukunft-gedacht.de/de/page/68/epochen-abschnitt/33/dokument/606/epochen.html</a:t>
            </a:r>
            <a:endParaRPr lang="ru-RU" smtClean="0"/>
          </a:p>
        </p:txBody>
      </p:sp>
      <p:sp>
        <p:nvSpPr>
          <p:cNvPr id="16387" name="Номер слайда 3"/>
          <p:cNvSpPr>
            <a:spLocks noGrp="1"/>
          </p:cNvSpPr>
          <p:nvPr>
            <p:ph type="sldNum" sz="quarter" idx="5"/>
          </p:nvPr>
        </p:nvSpPr>
        <p:spPr>
          <a:noFill/>
          <a:ln>
            <a:miter lim="800000"/>
            <a:headEnd/>
            <a:tailEnd/>
          </a:ln>
        </p:spPr>
        <p:txBody>
          <a:bodyPr/>
          <a:lstStyle/>
          <a:p>
            <a:fld id="{2D418404-B2F8-4E99-8A50-53FEE5F417E2}" type="slidenum">
              <a:rPr lang="ru-RU" smtClean="0">
                <a:cs typeface="Arial" charset="0"/>
              </a:rPr>
              <a:pPr/>
              <a:t>2</a:t>
            </a:fld>
            <a:endParaRPr lang="ru-RU"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a:ln/>
        </p:spPr>
      </p:sp>
      <p:sp>
        <p:nvSpPr>
          <p:cNvPr id="32770" name="Заметки 2"/>
          <p:cNvSpPr>
            <a:spLocks noGrp="1"/>
          </p:cNvSpPr>
          <p:nvPr>
            <p:ph type="body" idx="1"/>
          </p:nvPr>
        </p:nvSpPr>
        <p:spPr>
          <a:noFill/>
        </p:spPr>
        <p:txBody>
          <a:bodyPr/>
          <a:lstStyle/>
          <a:p>
            <a:r>
              <a:rPr lang="en-US" smtClean="0"/>
              <a:t>https://www.in-die-zukunft-gedacht.de/de/page/68/epochen-abschnitt/34/dokument/620/epochen.html</a:t>
            </a:r>
            <a:endParaRPr lang="ru-RU" smtClean="0"/>
          </a:p>
        </p:txBody>
      </p:sp>
      <p:sp>
        <p:nvSpPr>
          <p:cNvPr id="32771" name="Номер слайда 3"/>
          <p:cNvSpPr>
            <a:spLocks noGrp="1"/>
          </p:cNvSpPr>
          <p:nvPr>
            <p:ph type="sldNum" sz="quarter" idx="5"/>
          </p:nvPr>
        </p:nvSpPr>
        <p:spPr>
          <a:noFill/>
          <a:ln>
            <a:miter lim="800000"/>
            <a:headEnd/>
            <a:tailEnd/>
          </a:ln>
        </p:spPr>
        <p:txBody>
          <a:bodyPr/>
          <a:lstStyle/>
          <a:p>
            <a:fld id="{14CD7B3C-2859-4E70-B948-38BDA01BA721}" type="slidenum">
              <a:rPr lang="ru-RU" smtClean="0">
                <a:cs typeface="Arial" charset="0"/>
              </a:rPr>
              <a:pPr/>
              <a:t>11</a:t>
            </a:fld>
            <a:endParaRPr lang="ru-RU"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a:ln/>
        </p:spPr>
      </p:sp>
      <p:sp>
        <p:nvSpPr>
          <p:cNvPr id="34818" name="Заметки 2"/>
          <p:cNvSpPr>
            <a:spLocks noGrp="1"/>
          </p:cNvSpPr>
          <p:nvPr>
            <p:ph type="body" idx="1"/>
          </p:nvPr>
        </p:nvSpPr>
        <p:spPr>
          <a:noFill/>
        </p:spPr>
        <p:txBody>
          <a:bodyPr/>
          <a:lstStyle/>
          <a:p>
            <a:r>
              <a:rPr lang="en-US" smtClean="0"/>
              <a:t>https://www.in-die-zukunft-gedacht.de/de/page/68/epochen-abschnitt/34/dokument/412/epochen.html</a:t>
            </a:r>
            <a:endParaRPr lang="ru-RU" smtClean="0"/>
          </a:p>
        </p:txBody>
      </p:sp>
      <p:sp>
        <p:nvSpPr>
          <p:cNvPr id="34819" name="Номер слайда 3"/>
          <p:cNvSpPr>
            <a:spLocks noGrp="1"/>
          </p:cNvSpPr>
          <p:nvPr>
            <p:ph type="sldNum" sz="quarter" idx="5"/>
          </p:nvPr>
        </p:nvSpPr>
        <p:spPr>
          <a:noFill/>
          <a:ln>
            <a:miter lim="800000"/>
            <a:headEnd/>
            <a:tailEnd/>
          </a:ln>
        </p:spPr>
        <p:txBody>
          <a:bodyPr/>
          <a:lstStyle/>
          <a:p>
            <a:fld id="{BF6CD583-967A-4DBC-9843-B00892357246}" type="slidenum">
              <a:rPr lang="ru-RU" smtClean="0">
                <a:cs typeface="Arial" charset="0"/>
              </a:rPr>
              <a:pPr/>
              <a:t>12</a:t>
            </a:fld>
            <a:endParaRPr lang="ru-RU"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a:ln/>
        </p:spPr>
      </p:sp>
      <p:sp>
        <p:nvSpPr>
          <p:cNvPr id="36866" name="Заметки 2"/>
          <p:cNvSpPr>
            <a:spLocks noGrp="1"/>
          </p:cNvSpPr>
          <p:nvPr>
            <p:ph type="body" idx="1"/>
          </p:nvPr>
        </p:nvSpPr>
        <p:spPr>
          <a:noFill/>
        </p:spPr>
        <p:txBody>
          <a:bodyPr/>
          <a:lstStyle/>
          <a:p>
            <a:r>
              <a:rPr lang="en-US" smtClean="0"/>
              <a:t>https://www.in-die-zukunft-gedacht.de/de/page/68/epochen-abschnitt/34/dokument/109/epochen.html</a:t>
            </a:r>
            <a:endParaRPr lang="ru-RU" smtClean="0"/>
          </a:p>
        </p:txBody>
      </p:sp>
      <p:sp>
        <p:nvSpPr>
          <p:cNvPr id="36867" name="Номер слайда 3"/>
          <p:cNvSpPr>
            <a:spLocks noGrp="1"/>
          </p:cNvSpPr>
          <p:nvPr>
            <p:ph type="sldNum" sz="quarter" idx="5"/>
          </p:nvPr>
        </p:nvSpPr>
        <p:spPr>
          <a:noFill/>
          <a:ln>
            <a:miter lim="800000"/>
            <a:headEnd/>
            <a:tailEnd/>
          </a:ln>
        </p:spPr>
        <p:txBody>
          <a:bodyPr/>
          <a:lstStyle/>
          <a:p>
            <a:fld id="{5B8C3020-25D5-4FCC-8D2B-09CC0460B50A}" type="slidenum">
              <a:rPr lang="ru-RU" smtClean="0">
                <a:cs typeface="Arial" charset="0"/>
              </a:rPr>
              <a:pPr/>
              <a:t>13</a:t>
            </a:fld>
            <a:endParaRPr lang="ru-RU"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a:ln/>
        </p:spPr>
      </p:sp>
      <p:sp>
        <p:nvSpPr>
          <p:cNvPr id="38914" name="Заметки 2"/>
          <p:cNvSpPr>
            <a:spLocks noGrp="1"/>
          </p:cNvSpPr>
          <p:nvPr>
            <p:ph type="body" idx="1"/>
          </p:nvPr>
        </p:nvSpPr>
        <p:spPr>
          <a:noFill/>
        </p:spPr>
        <p:txBody>
          <a:bodyPr/>
          <a:lstStyle/>
          <a:p>
            <a:r>
              <a:rPr lang="en-US" smtClean="0"/>
              <a:t>https://www.in-die-zukunft-gedacht.de/de/page/68/epochen-abschnitt/34/dokument/414/epochen.html</a:t>
            </a:r>
            <a:endParaRPr lang="ru-RU" smtClean="0"/>
          </a:p>
        </p:txBody>
      </p:sp>
      <p:sp>
        <p:nvSpPr>
          <p:cNvPr id="38915" name="Номер слайда 3"/>
          <p:cNvSpPr>
            <a:spLocks noGrp="1"/>
          </p:cNvSpPr>
          <p:nvPr>
            <p:ph type="sldNum" sz="quarter" idx="5"/>
          </p:nvPr>
        </p:nvSpPr>
        <p:spPr>
          <a:noFill/>
          <a:ln>
            <a:miter lim="800000"/>
            <a:headEnd/>
            <a:tailEnd/>
          </a:ln>
        </p:spPr>
        <p:txBody>
          <a:bodyPr/>
          <a:lstStyle/>
          <a:p>
            <a:fld id="{29AC34BD-A6D5-402D-83C5-A8906EA8C66F}" type="slidenum">
              <a:rPr lang="ru-RU" smtClean="0">
                <a:cs typeface="Arial" charset="0"/>
              </a:rPr>
              <a:pPr/>
              <a:t>14</a:t>
            </a:fld>
            <a:endParaRPr lang="ru-RU"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a:ln/>
        </p:spPr>
      </p:sp>
      <p:sp>
        <p:nvSpPr>
          <p:cNvPr id="40962" name="Заметки 2"/>
          <p:cNvSpPr>
            <a:spLocks noGrp="1"/>
          </p:cNvSpPr>
          <p:nvPr>
            <p:ph type="body" idx="1"/>
          </p:nvPr>
        </p:nvSpPr>
        <p:spPr>
          <a:noFill/>
        </p:spPr>
        <p:txBody>
          <a:bodyPr/>
          <a:lstStyle/>
          <a:p>
            <a:r>
              <a:rPr lang="en-US" smtClean="0"/>
              <a:t>https://www.in-die-zukunft-gedacht.de/de/page/68/epochen-abschnitt/34/dokument/456/epochen.html</a:t>
            </a:r>
            <a:endParaRPr lang="ru-RU" smtClean="0"/>
          </a:p>
        </p:txBody>
      </p:sp>
      <p:sp>
        <p:nvSpPr>
          <p:cNvPr id="40963" name="Номер слайда 3"/>
          <p:cNvSpPr>
            <a:spLocks noGrp="1"/>
          </p:cNvSpPr>
          <p:nvPr>
            <p:ph type="sldNum" sz="quarter" idx="5"/>
          </p:nvPr>
        </p:nvSpPr>
        <p:spPr>
          <a:noFill/>
          <a:ln>
            <a:miter lim="800000"/>
            <a:headEnd/>
            <a:tailEnd/>
          </a:ln>
        </p:spPr>
        <p:txBody>
          <a:bodyPr/>
          <a:lstStyle/>
          <a:p>
            <a:fld id="{1B0922FF-426D-4181-8C8F-67F1530D1A3D}" type="slidenum">
              <a:rPr lang="ru-RU" smtClean="0">
                <a:cs typeface="Arial" charset="0"/>
              </a:rPr>
              <a:pPr/>
              <a:t>15</a:t>
            </a:fld>
            <a:endParaRPr lang="ru-RU"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a:ln/>
        </p:spPr>
      </p:sp>
      <p:sp>
        <p:nvSpPr>
          <p:cNvPr id="43010" name="Заметки 2"/>
          <p:cNvSpPr>
            <a:spLocks noGrp="1"/>
          </p:cNvSpPr>
          <p:nvPr>
            <p:ph type="body" idx="1"/>
          </p:nvPr>
        </p:nvSpPr>
        <p:spPr>
          <a:noFill/>
        </p:spPr>
        <p:txBody>
          <a:bodyPr/>
          <a:lstStyle/>
          <a:p>
            <a:r>
              <a:rPr lang="en-US" smtClean="0"/>
              <a:t>https://www.in-die-zukunft-gedacht.de/de/page/68/epochen-abschnitt/34/dokument/409/epochen.html</a:t>
            </a:r>
            <a:endParaRPr lang="ru-RU" smtClean="0"/>
          </a:p>
        </p:txBody>
      </p:sp>
      <p:sp>
        <p:nvSpPr>
          <p:cNvPr id="43011" name="Номер слайда 3"/>
          <p:cNvSpPr>
            <a:spLocks noGrp="1"/>
          </p:cNvSpPr>
          <p:nvPr>
            <p:ph type="sldNum" sz="quarter" idx="5"/>
          </p:nvPr>
        </p:nvSpPr>
        <p:spPr>
          <a:noFill/>
          <a:ln>
            <a:miter lim="800000"/>
            <a:headEnd/>
            <a:tailEnd/>
          </a:ln>
        </p:spPr>
        <p:txBody>
          <a:bodyPr/>
          <a:lstStyle/>
          <a:p>
            <a:fld id="{0D38A504-4DE3-4A6D-BE73-ECF014DDD84C}" type="slidenum">
              <a:rPr lang="ru-RU" smtClean="0">
                <a:cs typeface="Arial" charset="0"/>
              </a:rPr>
              <a:pPr/>
              <a:t>16</a:t>
            </a:fld>
            <a:endParaRPr lang="ru-RU"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a:ln/>
        </p:spPr>
      </p:sp>
      <p:sp>
        <p:nvSpPr>
          <p:cNvPr id="45058" name="Заметки 2"/>
          <p:cNvSpPr>
            <a:spLocks noGrp="1"/>
          </p:cNvSpPr>
          <p:nvPr>
            <p:ph type="body" idx="1"/>
          </p:nvPr>
        </p:nvSpPr>
        <p:spPr>
          <a:noFill/>
        </p:spPr>
        <p:txBody>
          <a:bodyPr/>
          <a:lstStyle/>
          <a:p>
            <a:r>
              <a:rPr lang="en-US" smtClean="0"/>
              <a:t>https://www.in-die-zukunft-gedacht.de/de/page/68/epochen-abschnitt/34/dokument/634/epochen.html</a:t>
            </a:r>
            <a:endParaRPr lang="ru-RU" smtClean="0"/>
          </a:p>
        </p:txBody>
      </p:sp>
      <p:sp>
        <p:nvSpPr>
          <p:cNvPr id="45059" name="Номер слайда 3"/>
          <p:cNvSpPr>
            <a:spLocks noGrp="1"/>
          </p:cNvSpPr>
          <p:nvPr>
            <p:ph type="sldNum" sz="quarter" idx="5"/>
          </p:nvPr>
        </p:nvSpPr>
        <p:spPr>
          <a:noFill/>
          <a:ln>
            <a:miter lim="800000"/>
            <a:headEnd/>
            <a:tailEnd/>
          </a:ln>
        </p:spPr>
        <p:txBody>
          <a:bodyPr/>
          <a:lstStyle/>
          <a:p>
            <a:fld id="{A3BE8C12-1A1C-4D7D-8ABC-FD739C652CF7}" type="slidenum">
              <a:rPr lang="ru-RU" smtClean="0">
                <a:cs typeface="Arial" charset="0"/>
              </a:rPr>
              <a:pPr/>
              <a:t>17</a:t>
            </a:fld>
            <a:endParaRPr lang="ru-RU"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p:cNvSpPr>
          <p:nvPr>
            <p:ph type="sldImg"/>
          </p:nvPr>
        </p:nvSpPr>
        <p:spPr>
          <a:ln/>
        </p:spPr>
      </p:sp>
      <p:sp>
        <p:nvSpPr>
          <p:cNvPr id="47106" name="Заметки 2"/>
          <p:cNvSpPr>
            <a:spLocks noGrp="1"/>
          </p:cNvSpPr>
          <p:nvPr>
            <p:ph type="body" idx="1"/>
          </p:nvPr>
        </p:nvSpPr>
        <p:spPr>
          <a:noFill/>
        </p:spPr>
        <p:txBody>
          <a:bodyPr/>
          <a:lstStyle/>
          <a:p>
            <a:r>
              <a:rPr lang="en-US" smtClean="0"/>
              <a:t>https://www.in-die-zukunft-gedacht.de/de/page/68/epochen-abschnitt/34/dokument/413/epochen.html</a:t>
            </a:r>
            <a:endParaRPr lang="ru-RU" smtClean="0"/>
          </a:p>
        </p:txBody>
      </p:sp>
      <p:sp>
        <p:nvSpPr>
          <p:cNvPr id="47107" name="Номер слайда 3"/>
          <p:cNvSpPr>
            <a:spLocks noGrp="1"/>
          </p:cNvSpPr>
          <p:nvPr>
            <p:ph type="sldNum" sz="quarter" idx="5"/>
          </p:nvPr>
        </p:nvSpPr>
        <p:spPr>
          <a:noFill/>
          <a:ln>
            <a:miter lim="800000"/>
            <a:headEnd/>
            <a:tailEnd/>
          </a:ln>
        </p:spPr>
        <p:txBody>
          <a:bodyPr/>
          <a:lstStyle/>
          <a:p>
            <a:fld id="{1F029442-0719-4331-A210-6F7FD32BDD63}" type="slidenum">
              <a:rPr lang="ru-RU" smtClean="0">
                <a:cs typeface="Arial" charset="0"/>
              </a:rPr>
              <a:pPr/>
              <a:t>18</a:t>
            </a:fld>
            <a:endParaRPr lang="ru-RU"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Образ слайда 1"/>
          <p:cNvSpPr>
            <a:spLocks noGrp="1" noRot="1" noChangeAspect="1"/>
          </p:cNvSpPr>
          <p:nvPr>
            <p:ph type="sldImg"/>
          </p:nvPr>
        </p:nvSpPr>
        <p:spPr>
          <a:ln/>
        </p:spPr>
      </p:sp>
      <p:sp>
        <p:nvSpPr>
          <p:cNvPr id="49154" name="Заметки 2"/>
          <p:cNvSpPr>
            <a:spLocks noGrp="1"/>
          </p:cNvSpPr>
          <p:nvPr>
            <p:ph type="body" idx="1"/>
          </p:nvPr>
        </p:nvSpPr>
        <p:spPr>
          <a:noFill/>
        </p:spPr>
        <p:txBody>
          <a:bodyPr/>
          <a:lstStyle/>
          <a:p>
            <a:r>
              <a:rPr lang="en-US" smtClean="0"/>
              <a:t>https://www.in-die-zukunft-gedacht.de/de/page/68/epochen-abschnitt/34/dokument/622/epochen.html</a:t>
            </a:r>
            <a:endParaRPr lang="ru-RU" smtClean="0"/>
          </a:p>
        </p:txBody>
      </p:sp>
      <p:sp>
        <p:nvSpPr>
          <p:cNvPr id="49155" name="Номер слайда 3"/>
          <p:cNvSpPr>
            <a:spLocks noGrp="1"/>
          </p:cNvSpPr>
          <p:nvPr>
            <p:ph type="sldNum" sz="quarter" idx="5"/>
          </p:nvPr>
        </p:nvSpPr>
        <p:spPr>
          <a:noFill/>
          <a:ln>
            <a:miter lim="800000"/>
            <a:headEnd/>
            <a:tailEnd/>
          </a:ln>
        </p:spPr>
        <p:txBody>
          <a:bodyPr/>
          <a:lstStyle/>
          <a:p>
            <a:fld id="{2D632503-50FE-42AE-B8D6-5F89B3DA30F3}" type="slidenum">
              <a:rPr lang="ru-RU" smtClean="0">
                <a:cs typeface="Arial" charset="0"/>
              </a:rPr>
              <a:pPr/>
              <a:t>19</a:t>
            </a:fld>
            <a:endParaRPr lang="ru-RU"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a:ln/>
        </p:spPr>
      </p:sp>
      <p:sp>
        <p:nvSpPr>
          <p:cNvPr id="18434" name="Заметки 2"/>
          <p:cNvSpPr>
            <a:spLocks noGrp="1"/>
          </p:cNvSpPr>
          <p:nvPr>
            <p:ph type="body" idx="1"/>
          </p:nvPr>
        </p:nvSpPr>
        <p:spPr>
          <a:noFill/>
        </p:spPr>
        <p:txBody>
          <a:bodyPr/>
          <a:lstStyle/>
          <a:p>
            <a:r>
              <a:rPr lang="en-US" smtClean="0"/>
              <a:t>https://www.in-die-zukunft-gedacht.de/de/page/68/epochen-abschnitt/33/dokument/405/epochen.html</a:t>
            </a:r>
            <a:endParaRPr lang="ru-RU" smtClean="0"/>
          </a:p>
        </p:txBody>
      </p:sp>
      <p:sp>
        <p:nvSpPr>
          <p:cNvPr id="18435" name="Номер слайда 3"/>
          <p:cNvSpPr>
            <a:spLocks noGrp="1"/>
          </p:cNvSpPr>
          <p:nvPr>
            <p:ph type="sldNum" sz="quarter" idx="5"/>
          </p:nvPr>
        </p:nvSpPr>
        <p:spPr>
          <a:noFill/>
          <a:ln>
            <a:miter lim="800000"/>
            <a:headEnd/>
            <a:tailEnd/>
          </a:ln>
        </p:spPr>
        <p:txBody>
          <a:bodyPr/>
          <a:lstStyle/>
          <a:p>
            <a:fld id="{97CAFFDE-826F-4491-B99C-7C0ADC3C0741}" type="slidenum">
              <a:rPr lang="ru-RU" smtClean="0">
                <a:cs typeface="Arial" charset="0"/>
              </a:rPr>
              <a:pPr/>
              <a:t>3</a:t>
            </a:fld>
            <a:endParaRPr lang="ru-RU"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a:ln/>
        </p:spPr>
      </p:sp>
      <p:sp>
        <p:nvSpPr>
          <p:cNvPr id="20482" name="Заметки 2"/>
          <p:cNvSpPr>
            <a:spLocks noGrp="1"/>
          </p:cNvSpPr>
          <p:nvPr>
            <p:ph type="body" idx="1"/>
          </p:nvPr>
        </p:nvSpPr>
        <p:spPr>
          <a:noFill/>
        </p:spPr>
        <p:txBody>
          <a:bodyPr/>
          <a:lstStyle/>
          <a:p>
            <a:r>
              <a:rPr lang="en-US" smtClean="0"/>
              <a:t>https://www.in-die-zukunft-gedacht.de/de/page/68/epochen-abschnitt/33/dokument/402/epochen.html</a:t>
            </a:r>
            <a:endParaRPr lang="ru-RU" smtClean="0"/>
          </a:p>
        </p:txBody>
      </p:sp>
      <p:sp>
        <p:nvSpPr>
          <p:cNvPr id="20483" name="Номер слайда 3"/>
          <p:cNvSpPr>
            <a:spLocks noGrp="1"/>
          </p:cNvSpPr>
          <p:nvPr>
            <p:ph type="sldNum" sz="quarter" idx="5"/>
          </p:nvPr>
        </p:nvSpPr>
        <p:spPr>
          <a:noFill/>
          <a:ln>
            <a:miter lim="800000"/>
            <a:headEnd/>
            <a:tailEnd/>
          </a:ln>
        </p:spPr>
        <p:txBody>
          <a:bodyPr/>
          <a:lstStyle/>
          <a:p>
            <a:fld id="{4A148B9D-7E68-44F6-83B3-9B7CF7C4F855}" type="slidenum">
              <a:rPr lang="ru-RU" smtClean="0">
                <a:cs typeface="Arial" charset="0"/>
              </a:rPr>
              <a:pPr/>
              <a:t>4</a:t>
            </a:fld>
            <a:endParaRPr lang="ru-RU"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a:ln/>
        </p:spPr>
      </p:sp>
      <p:sp>
        <p:nvSpPr>
          <p:cNvPr id="22530" name="Заметки 2"/>
          <p:cNvSpPr>
            <a:spLocks noGrp="1"/>
          </p:cNvSpPr>
          <p:nvPr>
            <p:ph type="body" idx="1"/>
          </p:nvPr>
        </p:nvSpPr>
        <p:spPr>
          <a:noFill/>
        </p:spPr>
        <p:txBody>
          <a:bodyPr/>
          <a:lstStyle/>
          <a:p>
            <a:r>
              <a:rPr lang="en-US" smtClean="0"/>
              <a:t>https://www.in-die-zukunft-gedacht.de/de/page/68/epochen-abschnitt/33/dokument/455/epochen.html</a:t>
            </a:r>
            <a:endParaRPr lang="ru-RU" smtClean="0"/>
          </a:p>
        </p:txBody>
      </p:sp>
      <p:sp>
        <p:nvSpPr>
          <p:cNvPr id="22531" name="Номер слайда 3"/>
          <p:cNvSpPr>
            <a:spLocks noGrp="1"/>
          </p:cNvSpPr>
          <p:nvPr>
            <p:ph type="sldNum" sz="quarter" idx="5"/>
          </p:nvPr>
        </p:nvSpPr>
        <p:spPr>
          <a:noFill/>
          <a:ln>
            <a:miter lim="800000"/>
            <a:headEnd/>
            <a:tailEnd/>
          </a:ln>
        </p:spPr>
        <p:txBody>
          <a:bodyPr/>
          <a:lstStyle/>
          <a:p>
            <a:fld id="{1F5F275A-14AB-4540-ABB9-16E834A587A7}" type="slidenum">
              <a:rPr lang="ru-RU" smtClean="0">
                <a:cs typeface="Arial" charset="0"/>
              </a:rPr>
              <a:pPr/>
              <a:t>5</a:t>
            </a:fld>
            <a:endParaRPr lang="ru-RU"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a:ln/>
        </p:spPr>
      </p:sp>
      <p:sp>
        <p:nvSpPr>
          <p:cNvPr id="24578" name="Заметки 2"/>
          <p:cNvSpPr>
            <a:spLocks noGrp="1"/>
          </p:cNvSpPr>
          <p:nvPr>
            <p:ph type="body" idx="1"/>
          </p:nvPr>
        </p:nvSpPr>
        <p:spPr>
          <a:noFill/>
        </p:spPr>
        <p:txBody>
          <a:bodyPr/>
          <a:lstStyle/>
          <a:p>
            <a:r>
              <a:rPr lang="en-US" smtClean="0"/>
              <a:t>https://www.in-die-zukunft-gedacht.de/de/page/68/epochen-abschnitt/33/dokument/401/epochen.html</a:t>
            </a:r>
            <a:endParaRPr lang="ru-RU" smtClean="0"/>
          </a:p>
        </p:txBody>
      </p:sp>
      <p:sp>
        <p:nvSpPr>
          <p:cNvPr id="24579" name="Номер слайда 3"/>
          <p:cNvSpPr>
            <a:spLocks noGrp="1"/>
          </p:cNvSpPr>
          <p:nvPr>
            <p:ph type="sldNum" sz="quarter" idx="5"/>
          </p:nvPr>
        </p:nvSpPr>
        <p:spPr>
          <a:noFill/>
          <a:ln>
            <a:miter lim="800000"/>
            <a:headEnd/>
            <a:tailEnd/>
          </a:ln>
        </p:spPr>
        <p:txBody>
          <a:bodyPr/>
          <a:lstStyle/>
          <a:p>
            <a:fld id="{61705B02-342F-410E-B89A-794C8149D56F}" type="slidenum">
              <a:rPr lang="ru-RU" smtClean="0">
                <a:cs typeface="Arial" charset="0"/>
              </a:rPr>
              <a:pPr/>
              <a:t>6</a:t>
            </a:fld>
            <a:endParaRPr lang="ru-RU"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a:ln/>
        </p:spPr>
      </p:sp>
      <p:sp>
        <p:nvSpPr>
          <p:cNvPr id="52227" name="Заметки 2"/>
          <p:cNvSpPr>
            <a:spLocks noGrp="1"/>
          </p:cNvSpPr>
          <p:nvPr>
            <p:ph type="body" idx="1"/>
          </p:nvPr>
        </p:nvSpPr>
        <p:spPr>
          <a:noFill/>
        </p:spPr>
        <p:txBody>
          <a:bodyPr/>
          <a:lstStyle/>
          <a:p>
            <a:pPr algn="just">
              <a:spcBef>
                <a:spcPct val="0"/>
              </a:spcBef>
            </a:pPr>
            <a:r>
              <a:rPr lang="de-DE" smtClean="0"/>
              <a:t>Aus: Bertolt Brecht: Werke in fünf Bänden. Band 3. Gedichte. Aufbau-Verlag Berlin und Weimar, 1981. S. 369.</a:t>
            </a:r>
            <a:endParaRPr lang="ru-RU" smtClean="0"/>
          </a:p>
        </p:txBody>
      </p:sp>
      <p:sp>
        <p:nvSpPr>
          <p:cNvPr id="52228"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0E17F05-F7F7-4831-86A3-2DA1B6BF40BD}" type="slidenum">
              <a:rPr lang="ru-RU" sz="1200"/>
              <a:pPr algn="r"/>
              <a:t>7</a:t>
            </a:fld>
            <a:endParaRPr lang="ru-RU"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a:ln/>
        </p:spPr>
      </p:sp>
      <p:sp>
        <p:nvSpPr>
          <p:cNvPr id="26626" name="Заметки 2"/>
          <p:cNvSpPr>
            <a:spLocks noGrp="1"/>
          </p:cNvSpPr>
          <p:nvPr>
            <p:ph type="body" idx="1"/>
          </p:nvPr>
        </p:nvSpPr>
        <p:spPr>
          <a:noFill/>
        </p:spPr>
        <p:txBody>
          <a:bodyPr/>
          <a:lstStyle/>
          <a:p>
            <a:r>
              <a:rPr lang="en-US" smtClean="0"/>
              <a:t>https://www.in-die-zukunft-gedacht.de/de/page/68/epochen-abschnitt/33/dokument/458/epochen.html</a:t>
            </a:r>
            <a:endParaRPr lang="ru-RU" smtClean="0"/>
          </a:p>
        </p:txBody>
      </p:sp>
      <p:sp>
        <p:nvSpPr>
          <p:cNvPr id="26627" name="Номер слайда 3"/>
          <p:cNvSpPr>
            <a:spLocks noGrp="1"/>
          </p:cNvSpPr>
          <p:nvPr>
            <p:ph type="sldNum" sz="quarter" idx="5"/>
          </p:nvPr>
        </p:nvSpPr>
        <p:spPr>
          <a:noFill/>
          <a:ln>
            <a:miter lim="800000"/>
            <a:headEnd/>
            <a:tailEnd/>
          </a:ln>
        </p:spPr>
        <p:txBody>
          <a:bodyPr/>
          <a:lstStyle/>
          <a:p>
            <a:fld id="{D98E6E19-E555-45AD-9081-EA37E09DE559}" type="slidenum">
              <a:rPr lang="ru-RU" smtClean="0">
                <a:cs typeface="Arial" charset="0"/>
              </a:rPr>
              <a:pPr/>
              <a:t>8</a:t>
            </a:fld>
            <a:endParaRPr lang="ru-RU"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a:ln/>
        </p:spPr>
      </p:sp>
      <p:sp>
        <p:nvSpPr>
          <p:cNvPr id="28674" name="Заметки 2"/>
          <p:cNvSpPr>
            <a:spLocks noGrp="1"/>
          </p:cNvSpPr>
          <p:nvPr>
            <p:ph type="body" idx="1"/>
          </p:nvPr>
        </p:nvSpPr>
        <p:spPr>
          <a:noFill/>
        </p:spPr>
        <p:txBody>
          <a:bodyPr/>
          <a:lstStyle/>
          <a:p>
            <a:r>
              <a:rPr lang="en-US" smtClean="0"/>
              <a:t>https://www.in-die-zukunft-gedacht.de/de/page/68/epochen-abschnitt/33/dokument/403/epochen.html</a:t>
            </a:r>
            <a:endParaRPr lang="ru-RU" smtClean="0"/>
          </a:p>
        </p:txBody>
      </p:sp>
      <p:sp>
        <p:nvSpPr>
          <p:cNvPr id="28675" name="Номер слайда 3"/>
          <p:cNvSpPr>
            <a:spLocks noGrp="1"/>
          </p:cNvSpPr>
          <p:nvPr>
            <p:ph type="sldNum" sz="quarter" idx="5"/>
          </p:nvPr>
        </p:nvSpPr>
        <p:spPr>
          <a:noFill/>
          <a:ln>
            <a:miter lim="800000"/>
            <a:headEnd/>
            <a:tailEnd/>
          </a:ln>
        </p:spPr>
        <p:txBody>
          <a:bodyPr/>
          <a:lstStyle/>
          <a:p>
            <a:fld id="{ABF96A46-2031-4DBC-91E9-80CEB1B9456D}" type="slidenum">
              <a:rPr lang="ru-RU" smtClean="0">
                <a:cs typeface="Arial" charset="0"/>
              </a:rPr>
              <a:pPr/>
              <a:t>9</a:t>
            </a:fld>
            <a:endParaRPr lang="ru-RU"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a:ln/>
        </p:spPr>
      </p:sp>
      <p:sp>
        <p:nvSpPr>
          <p:cNvPr id="30722" name="Заметки 2"/>
          <p:cNvSpPr>
            <a:spLocks noGrp="1"/>
          </p:cNvSpPr>
          <p:nvPr>
            <p:ph type="body" idx="1"/>
          </p:nvPr>
        </p:nvSpPr>
        <p:spPr>
          <a:noFill/>
        </p:spPr>
        <p:txBody>
          <a:bodyPr/>
          <a:lstStyle/>
          <a:p>
            <a:r>
              <a:rPr lang="en-US" smtClean="0"/>
              <a:t>https://www.in-die-zukunft-gedacht.de/de/page/68/epochen-abschnitt/33/dokument/404/epochen.html</a:t>
            </a:r>
            <a:endParaRPr lang="ru-RU" smtClean="0"/>
          </a:p>
        </p:txBody>
      </p:sp>
      <p:sp>
        <p:nvSpPr>
          <p:cNvPr id="30723" name="Номер слайда 3"/>
          <p:cNvSpPr>
            <a:spLocks noGrp="1"/>
          </p:cNvSpPr>
          <p:nvPr>
            <p:ph type="sldNum" sz="quarter" idx="5"/>
          </p:nvPr>
        </p:nvSpPr>
        <p:spPr>
          <a:noFill/>
          <a:ln>
            <a:miter lim="800000"/>
            <a:headEnd/>
            <a:tailEnd/>
          </a:ln>
        </p:spPr>
        <p:txBody>
          <a:bodyPr/>
          <a:lstStyle/>
          <a:p>
            <a:fld id="{A913CCE2-433D-4FA3-B3EF-105FE95E22E6}" type="slidenum">
              <a:rPr lang="ru-RU" smtClean="0">
                <a:cs typeface="Arial" charset="0"/>
              </a:rPr>
              <a:pPr/>
              <a:t>10</a:t>
            </a:fld>
            <a:endParaRPr lang="ru-RU"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a:ext uri="{91240B29-F687-4F45-9708-019B960494DF}"/>
            <a:ext uri="{AF507438-7753-43E0-B8FC-AC1667EBCBE1}"/>
          </a:extLst>
        </p:spPr>
        <p:txBody>
          <a:bodyPr wrap="none" anchor="ctr"/>
          <a:lstStyle/>
          <a:p>
            <a:pPr algn="ctr">
              <a:defRPr/>
            </a:pPr>
            <a:endParaRPr lang="ru-RU" sz="2400">
              <a:latin typeface="Times New Roman" pitchFamily="18" charset="0"/>
              <a:cs typeface="+mn-cs"/>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a:ext uri="{91240B29-F687-4F45-9708-019B960494DF}"/>
            <a:ext uri="{AF507438-7753-43E0-B8FC-AC1667EBCBE1}"/>
          </a:extLst>
        </p:spPr>
        <p:txBody>
          <a:bodyPr wrap="none" anchor="ctr"/>
          <a:lstStyle/>
          <a:p>
            <a:pPr algn="ctr">
              <a:defRPr/>
            </a:pPr>
            <a:endParaRPr lang="ru-RU" sz="2400">
              <a:latin typeface="Times New Roman" pitchFamily="18" charset="0"/>
              <a:cs typeface="+mn-cs"/>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a:ext uri="{AF507438-7753-43E0-B8FC-AC1667EBCBE1}"/>
          </a:extLst>
        </p:spPr>
        <p:txBody>
          <a:bodyPr wrap="none" anchor="ctr"/>
          <a:lstStyle/>
          <a:p>
            <a:pPr algn="ctr">
              <a:defRPr/>
            </a:pPr>
            <a:endParaRPr lang="ru-RU">
              <a:cs typeface="+mn-cs"/>
            </a:endParaRPr>
          </a:p>
        </p:txBody>
      </p:sp>
      <p:sp>
        <p:nvSpPr>
          <p:cNvPr id="26419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ru-RU" noProof="0" smtClean="0"/>
              <a:t>Образец заголовка</a:t>
            </a:r>
          </a:p>
        </p:txBody>
      </p:sp>
      <p:sp>
        <p:nvSpPr>
          <p:cNvPr id="264198"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ru-RU" noProof="0" smtClean="0"/>
              <a:t>Образец подзаголовка</a:t>
            </a:r>
          </a:p>
        </p:txBody>
      </p:sp>
      <p:sp>
        <p:nvSpPr>
          <p:cNvPr id="7" name="Rectangle 7"/>
          <p:cNvSpPr>
            <a:spLocks noGrp="1" noChangeArrowheads="1"/>
          </p:cNvSpPr>
          <p:nvPr>
            <p:ph type="dt" sz="half" idx="10"/>
          </p:nvPr>
        </p:nvSpPr>
        <p:spPr/>
        <p:txBody>
          <a:bodyPr/>
          <a:lstStyle>
            <a:lvl1pPr>
              <a:defRPr/>
            </a:lvl1pPr>
          </a:lstStyle>
          <a:p>
            <a:pPr>
              <a:defRPr/>
            </a:pPr>
            <a:endParaRPr lang="ru-RU"/>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ru-RU"/>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5BD0A81B-8230-4AFC-9A1E-C824836280C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E134897-24B4-46BA-9868-2334E6B5DDD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34150" y="533400"/>
            <a:ext cx="192405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62000" y="533400"/>
            <a:ext cx="561975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4DF7ED5-9BB9-4030-B944-549EE9F5816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013BA39-51AF-4E1A-AA77-80154E26E0C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31A0EBB-52A2-4BFD-BA5A-22E8FA04574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025673E-E6B3-435E-9641-9FBDE8109A1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1281905-32B1-4E59-9B5D-A84507BE946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A5088D7-932F-4696-98D5-BD3E728F3BF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F9A09E3-341D-4A5C-A860-BB3F39A563E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63D2280-D4BB-4754-B7F0-9131B6526F4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7F9D3AF-48BE-4EEB-904D-6300B8664D0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63172"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p>
        </p:txBody>
      </p:sp>
      <p:sp>
        <p:nvSpPr>
          <p:cNvPr id="263173"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p>
        </p:txBody>
      </p:sp>
      <p:sp>
        <p:nvSpPr>
          <p:cNvPr id="263174"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fld id="{FB6647DD-06F5-4D0A-9C95-B5F3669D5CC7}" type="slidenum">
              <a:rPr lang="ru-RU"/>
              <a:pPr>
                <a:defRPr/>
              </a:pPr>
              <a:t>‹#›</a:t>
            </a:fld>
            <a:endParaRPr lang="ru-RU"/>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ext uri="{AF507438-7753-43E0-B8FC-AC1667EBCBE1}"/>
            </a:extLst>
          </p:spPr>
          <p:txBody>
            <a:bodyPr wrap="none" anchor="ctr"/>
            <a:lstStyle/>
            <a:p>
              <a:pPr algn="ctr">
                <a:defRPr/>
              </a:pPr>
              <a:endParaRPr lang="ru-RU" sz="2400">
                <a:latin typeface="Times New Roman" pitchFamily="18" charset="0"/>
                <a:cs typeface="+mn-cs"/>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ext uri="{AF507438-7753-43E0-B8FC-AC1667EBCBE1}"/>
            </a:extLst>
          </p:spPr>
          <p:txBody>
            <a:bodyPr/>
            <a:lstStyle/>
            <a:p>
              <a:pPr>
                <a:defRPr/>
              </a:pPr>
              <a:endParaRPr lang="ru-RU">
                <a:cs typeface="+mn-cs"/>
              </a:endParaRPr>
            </a:p>
          </p:txBody>
        </p:sp>
      </p:gr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file:///C:\Users\User\Desktop\Disc_2013_01\Sozialstaat%20Deutschland_Januar_2013\03_Sozial_Aktivistenbewegung.mp3" TargetMode="External"/><Relationship Id="rId5" Type="http://schemas.openxmlformats.org/officeDocument/2006/relationships/image" Target="../media/image4.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file:///C:\Users\User\Desktop\Disc_2013_01\Sozialstaat%20Deutschland_Januar_2013\04_Sozial_Arbeitsmarkt%20in%20der%20Planwirtschaft.mp3" TargetMode="External"/><Relationship Id="rId5" Type="http://schemas.openxmlformats.org/officeDocument/2006/relationships/image" Target="../media/image4.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file:///C:\Users\User\Desktop\Disc_2013_01\Sozialstaat%20Deutschland_Januar_2013\05_Sozial_Plattenbauten%20fuer%2050000%20Menschen.mp3" TargetMode="External"/><Relationship Id="rId5" Type="http://schemas.openxmlformats.org/officeDocument/2006/relationships/image" Target="../media/image4.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C:\Users\User\Desktop\Disc_2013_01\Sozialstaat%20Deutschland_Januar_2013\01_Sozial_Familienpolitik.mp3"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file:///C:\Users\User\Desktop\Disc_2013_01\Sozialstaat%20Deutschland_Januar_2013\02_Sozial_Sozialistischer%20Staedtebau.mp3" TargetMode="External"/><Relationship Id="rId5" Type="http://schemas.openxmlformats.org/officeDocument/2006/relationships/image" Target="../media/image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file:///C:\Users\User\Desktop\Disc_2013_01\Sozialstaat%20Deutschland_Januar_2013\Brecht%20Das%20Vertrauen.mp3"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r>
              <a:rPr lang="de-DE" sz="3700" b="1" smtClean="0">
                <a:solidFill>
                  <a:srgbClr val="7030A0"/>
                </a:solidFill>
              </a:rPr>
              <a:t>Sozialstaat Deutschland</a:t>
            </a:r>
            <a:br>
              <a:rPr lang="de-DE" sz="3700" b="1" smtClean="0">
                <a:solidFill>
                  <a:srgbClr val="7030A0"/>
                </a:solidFill>
              </a:rPr>
            </a:br>
            <a:r>
              <a:rPr lang="de-DE" sz="3700" b="1" smtClean="0">
                <a:solidFill>
                  <a:srgbClr val="7030A0"/>
                </a:solidFill>
              </a:rPr>
              <a:t/>
            </a:r>
            <a:br>
              <a:rPr lang="de-DE" sz="3700" b="1" smtClean="0">
                <a:solidFill>
                  <a:srgbClr val="7030A0"/>
                </a:solidFill>
              </a:rPr>
            </a:br>
            <a:r>
              <a:rPr lang="de-DE" sz="4000" b="1" i="0" baseline="30000" smtClean="0">
                <a:solidFill>
                  <a:srgbClr val="7030A0"/>
                </a:solidFill>
              </a:rPr>
              <a:t>DDR: Sozialpolitik im Sozialismus</a:t>
            </a:r>
          </a:p>
        </p:txBody>
      </p:sp>
      <p:sp>
        <p:nvSpPr>
          <p:cNvPr id="14338" name="Rectangle 4"/>
          <p:cNvSpPr>
            <a:spLocks noChangeArrowheads="1"/>
          </p:cNvSpPr>
          <p:nvPr/>
        </p:nvSpPr>
        <p:spPr bwMode="auto">
          <a:xfrm>
            <a:off x="1835150" y="4076700"/>
            <a:ext cx="5761038" cy="915988"/>
          </a:xfrm>
          <a:prstGeom prst="rect">
            <a:avLst/>
          </a:prstGeom>
          <a:noFill/>
          <a:ln w="9525">
            <a:noFill/>
            <a:miter lim="800000"/>
            <a:headEnd/>
            <a:tailEnd/>
          </a:ln>
        </p:spPr>
        <p:txBody>
          <a:bodyPr>
            <a:spAutoFit/>
          </a:bodyPr>
          <a:lstStyle/>
          <a:p>
            <a:r>
              <a:rPr lang="ru-RU">
                <a:solidFill>
                  <a:schemeClr val="bg2"/>
                </a:solidFill>
              </a:rPr>
              <a:t>Издательский дом «Первое сентября»,</a:t>
            </a:r>
          </a:p>
          <a:p>
            <a:r>
              <a:rPr lang="ru-RU">
                <a:solidFill>
                  <a:schemeClr val="bg2"/>
                </a:solidFill>
              </a:rPr>
              <a:t>журнал «Немецкий язык»</a:t>
            </a:r>
            <a:r>
              <a:rPr lang="de-DE">
                <a:solidFill>
                  <a:schemeClr val="bg2"/>
                </a:solidFill>
              </a:rPr>
              <a:t>,</a:t>
            </a:r>
            <a:r>
              <a:rPr lang="ru-RU">
                <a:solidFill>
                  <a:schemeClr val="bg2"/>
                </a:solidFill>
              </a:rPr>
              <a:t> № </a:t>
            </a:r>
            <a:r>
              <a:rPr lang="de-DE">
                <a:solidFill>
                  <a:schemeClr val="bg2"/>
                </a:solidFill>
              </a:rPr>
              <a:t>01</a:t>
            </a:r>
            <a:r>
              <a:rPr lang="ru-RU">
                <a:solidFill>
                  <a:schemeClr val="bg2"/>
                </a:solidFill>
              </a:rPr>
              <a:t>/201</a:t>
            </a:r>
            <a:r>
              <a:rPr lang="de-DE">
                <a:solidFill>
                  <a:schemeClr val="bg2"/>
                </a:solidFill>
              </a:rPr>
              <a:t>3</a:t>
            </a:r>
            <a:r>
              <a:rPr lang="ru-RU">
                <a:solidFill>
                  <a:schemeClr val="bg2"/>
                </a:solidFill>
              </a:rPr>
              <a:t>, </a:t>
            </a:r>
          </a:p>
          <a:p>
            <a:r>
              <a:rPr lang="ru-RU">
                <a:solidFill>
                  <a:schemeClr val="bg2"/>
                </a:solidFill>
              </a:rPr>
              <a:t>с. </a:t>
            </a:r>
            <a:r>
              <a:rPr lang="de-DE">
                <a:solidFill>
                  <a:schemeClr val="bg2"/>
                </a:solidFill>
              </a:rPr>
              <a:t>30, 35</a:t>
            </a:r>
            <a:r>
              <a:rPr lang="ru-RU">
                <a:solidFill>
                  <a:schemeClr val="bg2"/>
                </a:solidFill>
              </a:rPr>
              <a:t>–3</a:t>
            </a:r>
            <a:r>
              <a:rPr lang="de-DE">
                <a:solidFill>
                  <a:schemeClr val="bg2"/>
                </a:solidFill>
              </a:rPr>
              <a:t>9</a:t>
            </a:r>
            <a:endParaRPr lang="en-US">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r>
              <a:rPr lang="de-DE" b="1" smtClean="0"/>
              <a:t>Aktivistenbewegung</a:t>
            </a:r>
            <a:endParaRPr lang="ru-RU" smtClean="0"/>
          </a:p>
        </p:txBody>
      </p:sp>
      <p:sp>
        <p:nvSpPr>
          <p:cNvPr id="29698" name="Объект 2"/>
          <p:cNvSpPr>
            <a:spLocks noGrp="1"/>
          </p:cNvSpPr>
          <p:nvPr>
            <p:ph idx="1"/>
          </p:nvPr>
        </p:nvSpPr>
        <p:spPr>
          <a:xfrm>
            <a:off x="4643438" y="1905000"/>
            <a:ext cx="3814762" cy="4038600"/>
          </a:xfrm>
        </p:spPr>
        <p:txBody>
          <a:bodyPr/>
          <a:lstStyle/>
          <a:p>
            <a:pPr marL="0" indent="0">
              <a:buFont typeface="Wingdings" pitchFamily="2" charset="2"/>
              <a:buNone/>
            </a:pPr>
            <a:r>
              <a:rPr lang="de-DE" sz="2000" smtClean="0"/>
              <a:t>In der Planwirtschaft ist festgelegt, wie viel in einem bestimmten Zeitraum zu produzieren oder zu erarbeiten ist. Nach dem Vorbild des Bergmanns Adolf Hennecke, der in einer Schicht 1949 sein Plansoll um ein Vielfaches übererfüllte, verschreibt sich die Aktivistenbewegung dem Ziel, mehr zu erarbeiten als im Plan vorgesehen. </a:t>
            </a:r>
          </a:p>
        </p:txBody>
      </p:sp>
      <p:pic>
        <p:nvPicPr>
          <p:cNvPr id="29699" name="Picture 2" descr="https://www.in-die-zukunft-gedacht.de/icoaster/files/thumbs/_th_445x333_mamai_bitterfeld_akg_2_g75_d1_1959.jpg"/>
          <p:cNvPicPr>
            <a:picLocks noChangeAspect="1" noChangeArrowheads="1"/>
          </p:cNvPicPr>
          <p:nvPr/>
        </p:nvPicPr>
        <p:blipFill>
          <a:blip r:embed="rId4"/>
          <a:srcRect/>
          <a:stretch>
            <a:fillRect/>
          </a:stretch>
        </p:blipFill>
        <p:spPr bwMode="auto">
          <a:xfrm>
            <a:off x="323850" y="1989138"/>
            <a:ext cx="4229100" cy="3171825"/>
          </a:xfrm>
          <a:prstGeom prst="rect">
            <a:avLst/>
          </a:prstGeom>
          <a:noFill/>
          <a:ln w="9525">
            <a:noFill/>
            <a:miter lim="800000"/>
            <a:headEnd/>
            <a:tailEnd/>
          </a:ln>
        </p:spPr>
      </p:pic>
      <p:sp>
        <p:nvSpPr>
          <p:cNvPr id="29700" name="TextBox 3"/>
          <p:cNvSpPr txBox="1">
            <a:spLocks noChangeArrowheads="1"/>
          </p:cNvSpPr>
          <p:nvPr/>
        </p:nvSpPr>
        <p:spPr bwMode="auto">
          <a:xfrm>
            <a:off x="323850" y="5445125"/>
            <a:ext cx="4229100" cy="738188"/>
          </a:xfrm>
          <a:prstGeom prst="rect">
            <a:avLst/>
          </a:prstGeom>
          <a:noFill/>
          <a:ln w="9525">
            <a:noFill/>
            <a:miter lim="800000"/>
            <a:headEnd/>
            <a:tailEnd/>
          </a:ln>
        </p:spPr>
        <p:txBody>
          <a:bodyPr>
            <a:spAutoFit/>
          </a:bodyPr>
          <a:lstStyle/>
          <a:p>
            <a:r>
              <a:rPr lang="de-DE" sz="1400"/>
              <a:t>Mitglieder der Brigade "Nikolai Mamai" bei der Prüfung ihres Arbeitsplans, 1959. </a:t>
            </a:r>
            <a:br>
              <a:rPr lang="de-DE" sz="1400"/>
            </a:br>
            <a:r>
              <a:rPr lang="de-DE" sz="1400"/>
              <a:t>© AKG-Images </a:t>
            </a:r>
          </a:p>
        </p:txBody>
      </p:sp>
      <p:pic>
        <p:nvPicPr>
          <p:cNvPr id="29702" name="03_Sozial_Aktivistenbewegung.mp3">
            <a:hlinkClick r:id="" action="ppaction://media"/>
          </p:cNvPr>
          <p:cNvPicPr>
            <a:picLocks noRot="1" noChangeAspect="1" noChangeArrowheads="1"/>
          </p:cNvPicPr>
          <p:nvPr>
            <a:audioFile r:link="rId1"/>
          </p:nvPr>
        </p:nvPicPr>
        <p:blipFill>
          <a:blip r:embed="rId5"/>
          <a:srcRect/>
          <a:stretch>
            <a:fillRect/>
          </a:stretch>
        </p:blipFill>
        <p:spPr bwMode="auto">
          <a:xfrm>
            <a:off x="8675688" y="6308725"/>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76" fill="hold"/>
                                        <p:tgtEl>
                                          <p:spTgt spid="2970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70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r>
              <a:rPr lang="en-US" b="1" smtClean="0"/>
              <a:t>Mauerbau</a:t>
            </a:r>
            <a:endParaRPr lang="ru-RU" smtClean="0"/>
          </a:p>
        </p:txBody>
      </p:sp>
      <p:sp>
        <p:nvSpPr>
          <p:cNvPr id="31746" name="Объект 2"/>
          <p:cNvSpPr>
            <a:spLocks noGrp="1"/>
          </p:cNvSpPr>
          <p:nvPr>
            <p:ph idx="1"/>
          </p:nvPr>
        </p:nvSpPr>
        <p:spPr>
          <a:xfrm>
            <a:off x="5003800" y="1905000"/>
            <a:ext cx="3454400" cy="4038600"/>
          </a:xfrm>
        </p:spPr>
        <p:txBody>
          <a:bodyPr/>
          <a:lstStyle/>
          <a:p>
            <a:pPr marL="0" indent="0">
              <a:buFont typeface="Wingdings" pitchFamily="2" charset="2"/>
              <a:buNone/>
            </a:pPr>
            <a:r>
              <a:rPr lang="de-DE" sz="2400" smtClean="0"/>
              <a:t>Der Bau der Berliner Mauer im August 1961 stoppt die Flüchtlingsströme aus der DDR in den Westen. Von 1949 bis 1961 sind 2,7 Millionen Menschen aus der DDR in den Westen geflohen. </a:t>
            </a:r>
          </a:p>
        </p:txBody>
      </p:sp>
      <p:pic>
        <p:nvPicPr>
          <p:cNvPr id="31747" name="Picture 2" descr="https://www.in-die-zukunft-gedacht.de/icoaster/files/thumbs/_th_445x327__mauerbau_ullstein_00023287.jpg"/>
          <p:cNvPicPr>
            <a:picLocks noChangeAspect="1" noChangeArrowheads="1"/>
          </p:cNvPicPr>
          <p:nvPr/>
        </p:nvPicPr>
        <p:blipFill>
          <a:blip r:embed="rId3"/>
          <a:srcRect/>
          <a:stretch>
            <a:fillRect/>
          </a:stretch>
        </p:blipFill>
        <p:spPr bwMode="auto">
          <a:xfrm>
            <a:off x="250825" y="2060575"/>
            <a:ext cx="4238625" cy="3114675"/>
          </a:xfrm>
          <a:prstGeom prst="rect">
            <a:avLst/>
          </a:prstGeom>
          <a:noFill/>
          <a:ln w="9525">
            <a:noFill/>
            <a:miter lim="800000"/>
            <a:headEnd/>
            <a:tailEnd/>
          </a:ln>
        </p:spPr>
      </p:pic>
      <p:sp>
        <p:nvSpPr>
          <p:cNvPr id="31748" name="TextBox 3"/>
          <p:cNvSpPr txBox="1">
            <a:spLocks noChangeArrowheads="1"/>
          </p:cNvSpPr>
          <p:nvPr/>
        </p:nvSpPr>
        <p:spPr bwMode="auto">
          <a:xfrm>
            <a:off x="539750" y="5445125"/>
            <a:ext cx="4248150" cy="923925"/>
          </a:xfrm>
          <a:prstGeom prst="rect">
            <a:avLst/>
          </a:prstGeom>
          <a:noFill/>
          <a:ln w="9525">
            <a:noFill/>
            <a:miter lim="800000"/>
            <a:headEnd/>
            <a:tailEnd/>
          </a:ln>
        </p:spPr>
        <p:txBody>
          <a:bodyPr>
            <a:spAutoFit/>
          </a:bodyPr>
          <a:lstStyle/>
          <a:p>
            <a:r>
              <a:rPr lang="de-DE"/>
              <a:t>Ein Arbeiter und ein Grenzsoldat </a:t>
            </a:r>
          </a:p>
          <a:p>
            <a:r>
              <a:rPr lang="de-DE"/>
              <a:t>beim Bau der Mauer, August 1961. </a:t>
            </a:r>
            <a:br>
              <a:rPr lang="de-DE"/>
            </a:br>
            <a:r>
              <a:rPr lang="de-DE"/>
              <a:t>© ullstein bild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p:txBody>
          <a:bodyPr/>
          <a:lstStyle/>
          <a:p>
            <a:r>
              <a:rPr lang="de-DE" b="1" smtClean="0"/>
              <a:t>Flucht in den Westen</a:t>
            </a:r>
            <a:endParaRPr lang="ru-RU" smtClean="0"/>
          </a:p>
        </p:txBody>
      </p:sp>
      <p:sp>
        <p:nvSpPr>
          <p:cNvPr id="33794" name="Объект 2"/>
          <p:cNvSpPr>
            <a:spLocks noGrp="1"/>
          </p:cNvSpPr>
          <p:nvPr>
            <p:ph idx="1"/>
          </p:nvPr>
        </p:nvSpPr>
        <p:spPr>
          <a:xfrm>
            <a:off x="5219700" y="1844675"/>
            <a:ext cx="3238500" cy="4098925"/>
          </a:xfrm>
        </p:spPr>
        <p:txBody>
          <a:bodyPr/>
          <a:lstStyle/>
          <a:p>
            <a:pPr marL="0" indent="0">
              <a:buFont typeface="Wingdings" pitchFamily="2" charset="2"/>
              <a:buNone/>
            </a:pPr>
            <a:r>
              <a:rPr lang="de-DE" sz="2400" smtClean="0"/>
              <a:t>Während des Mauerbaus flüchtet ein junger Grenzsoldat in Anwesenheit mehrerer Journalisten an der Bernauer Straße in den Westen. Berlin, 15. August 1961 </a:t>
            </a:r>
            <a:br>
              <a:rPr lang="de-DE" sz="2400" smtClean="0"/>
            </a:br>
            <a:r>
              <a:rPr lang="de-DE" sz="2400" smtClean="0"/>
              <a:t>© ullstein bild / AP </a:t>
            </a:r>
          </a:p>
          <a:p>
            <a:pPr marL="0" indent="0">
              <a:buFont typeface="Wingdings" pitchFamily="2" charset="2"/>
              <a:buNone/>
            </a:pPr>
            <a:endParaRPr lang="ru-RU" smtClean="0"/>
          </a:p>
        </p:txBody>
      </p:sp>
      <p:pic>
        <p:nvPicPr>
          <p:cNvPr id="33795" name="Picture 2" descr="https://www.in-die-zukunft-gedacht.de/icoaster/files/thumbs/_th_445x333_vopo_springt_ullstein_nummer.jpg"/>
          <p:cNvPicPr>
            <a:picLocks noChangeAspect="1" noChangeArrowheads="1"/>
          </p:cNvPicPr>
          <p:nvPr/>
        </p:nvPicPr>
        <p:blipFill>
          <a:blip r:embed="rId3"/>
          <a:srcRect/>
          <a:stretch>
            <a:fillRect/>
          </a:stretch>
        </p:blipFill>
        <p:spPr bwMode="auto">
          <a:xfrm>
            <a:off x="755650" y="2057400"/>
            <a:ext cx="4229100" cy="31718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p:txBody>
          <a:bodyPr/>
          <a:lstStyle/>
          <a:p>
            <a:r>
              <a:rPr lang="de-DE" b="1" smtClean="0"/>
              <a:t>Berliner Mauer</a:t>
            </a:r>
            <a:endParaRPr lang="ru-RU" smtClean="0"/>
          </a:p>
        </p:txBody>
      </p:sp>
      <p:sp>
        <p:nvSpPr>
          <p:cNvPr id="35842" name="Объект 2"/>
          <p:cNvSpPr>
            <a:spLocks noGrp="1"/>
          </p:cNvSpPr>
          <p:nvPr>
            <p:ph idx="1"/>
          </p:nvPr>
        </p:nvSpPr>
        <p:spPr>
          <a:xfrm>
            <a:off x="5148263" y="1905000"/>
            <a:ext cx="3309937" cy="4038600"/>
          </a:xfrm>
        </p:spPr>
        <p:txBody>
          <a:bodyPr/>
          <a:lstStyle/>
          <a:p>
            <a:pPr marL="0" indent="0">
              <a:buFont typeface="Wingdings" pitchFamily="2" charset="2"/>
              <a:buNone/>
            </a:pPr>
            <a:r>
              <a:rPr lang="de-DE" sz="2000" smtClean="0"/>
              <a:t>Am 13. August 1961 errichtet die DDR, mit Zustimmung der Sowjetunion, in Berlin die Mauer, um ein weiteres Abwandern von Arbeitskräften aus der DDR in die Bundesrepublik zu verhindern. Auch die übrige deutsch-deutsche Grenze wird hermetisch abgeriegelt. </a:t>
            </a:r>
          </a:p>
        </p:txBody>
      </p:sp>
      <p:pic>
        <p:nvPicPr>
          <p:cNvPr id="35843" name="Picture 2" descr="https://www.in-die-zukunft-gedacht.de/icoaster/files/thumbs/_th_445x294_05_10_mauerbau.jpg"/>
          <p:cNvPicPr>
            <a:picLocks noChangeAspect="1" noChangeArrowheads="1"/>
          </p:cNvPicPr>
          <p:nvPr/>
        </p:nvPicPr>
        <p:blipFill>
          <a:blip r:embed="rId3"/>
          <a:srcRect/>
          <a:stretch>
            <a:fillRect/>
          </a:stretch>
        </p:blipFill>
        <p:spPr bwMode="auto">
          <a:xfrm>
            <a:off x="755650" y="1916113"/>
            <a:ext cx="4229100" cy="2800350"/>
          </a:xfrm>
          <a:prstGeom prst="rect">
            <a:avLst/>
          </a:prstGeom>
          <a:noFill/>
          <a:ln w="9525">
            <a:noFill/>
            <a:miter lim="800000"/>
            <a:headEnd/>
            <a:tailEnd/>
          </a:ln>
        </p:spPr>
      </p:pic>
      <p:sp>
        <p:nvSpPr>
          <p:cNvPr id="35844" name="TextBox 3"/>
          <p:cNvSpPr txBox="1">
            <a:spLocks noChangeArrowheads="1"/>
          </p:cNvSpPr>
          <p:nvPr/>
        </p:nvSpPr>
        <p:spPr bwMode="auto">
          <a:xfrm>
            <a:off x="468313" y="5084763"/>
            <a:ext cx="4516437" cy="646112"/>
          </a:xfrm>
          <a:prstGeom prst="rect">
            <a:avLst/>
          </a:prstGeom>
          <a:noFill/>
          <a:ln w="9525">
            <a:noFill/>
            <a:miter lim="800000"/>
            <a:headEnd/>
            <a:tailEnd/>
          </a:ln>
        </p:spPr>
        <p:txBody>
          <a:bodyPr>
            <a:spAutoFit/>
          </a:bodyPr>
          <a:lstStyle/>
          <a:p>
            <a:r>
              <a:rPr lang="de-DE"/>
              <a:t>Westberliner Bürger an der Mauer, 1961. </a:t>
            </a:r>
            <a:br>
              <a:rPr lang="de-DE"/>
            </a:br>
            <a:r>
              <a:rPr lang="de-DE"/>
              <a:t>© ullstein bild / Jung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p:txBody>
          <a:bodyPr/>
          <a:lstStyle/>
          <a:p>
            <a:r>
              <a:rPr lang="de-DE" b="1" smtClean="0"/>
              <a:t>September 1961</a:t>
            </a:r>
            <a:endParaRPr lang="ru-RU" smtClean="0"/>
          </a:p>
        </p:txBody>
      </p:sp>
      <p:sp>
        <p:nvSpPr>
          <p:cNvPr id="3" name="Объект 2"/>
          <p:cNvSpPr>
            <a:spLocks noGrp="1"/>
          </p:cNvSpPr>
          <p:nvPr>
            <p:ph idx="1"/>
          </p:nvPr>
        </p:nvSpPr>
        <p:spPr>
          <a:xfrm>
            <a:off x="5724525" y="1905000"/>
            <a:ext cx="2733675" cy="4038600"/>
          </a:xfrm>
        </p:spPr>
        <p:txBody>
          <a:bodyPr/>
          <a:lstStyle/>
          <a:p>
            <a:pPr marL="0" indent="0">
              <a:buFont typeface="Wingdings" pitchFamily="2" charset="2"/>
              <a:buNone/>
              <a:defRPr/>
            </a:pPr>
            <a:r>
              <a:rPr lang="de-DE" sz="2000" dirty="0" smtClean="0"/>
              <a:t>Flucht </a:t>
            </a:r>
            <a:r>
              <a:rPr lang="de-DE" sz="2000" dirty="0"/>
              <a:t>aus einem Ostberliner Haus an der Bernauer Straße in den Westteil Berlins. </a:t>
            </a:r>
            <a:br>
              <a:rPr lang="de-DE" sz="2000" dirty="0"/>
            </a:br>
            <a:r>
              <a:rPr lang="de-DE" sz="2000" dirty="0"/>
              <a:t>© ullstein bild / Alex Waidmann </a:t>
            </a:r>
          </a:p>
          <a:p>
            <a:pPr>
              <a:defRPr/>
            </a:pPr>
            <a:endParaRPr lang="ru-RU" dirty="0"/>
          </a:p>
        </p:txBody>
      </p:sp>
      <p:pic>
        <p:nvPicPr>
          <p:cNvPr id="37891" name="Picture 2" descr="https://www.in-die-zukunft-gedacht.de/icoaster/files/thumbs/_th_445x593_fenstersprung_ullstein_alex_waidmann.jpg"/>
          <p:cNvPicPr>
            <a:picLocks noChangeAspect="1" noChangeArrowheads="1"/>
          </p:cNvPicPr>
          <p:nvPr/>
        </p:nvPicPr>
        <p:blipFill>
          <a:blip r:embed="rId3"/>
          <a:srcRect/>
          <a:stretch>
            <a:fillRect/>
          </a:stretch>
        </p:blipFill>
        <p:spPr bwMode="auto">
          <a:xfrm>
            <a:off x="827088" y="1844675"/>
            <a:ext cx="3267075" cy="43529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p:txBody>
          <a:bodyPr/>
          <a:lstStyle/>
          <a:p>
            <a:r>
              <a:rPr lang="en-US" b="1" smtClean="0"/>
              <a:t>Arbeitsmarkt </a:t>
            </a:r>
            <a:br>
              <a:rPr lang="en-US" b="1" smtClean="0"/>
            </a:br>
            <a:r>
              <a:rPr lang="en-US" b="1" smtClean="0"/>
              <a:t>in der Planwirtschaft</a:t>
            </a:r>
            <a:endParaRPr lang="ru-RU" smtClean="0"/>
          </a:p>
        </p:txBody>
      </p:sp>
      <p:sp>
        <p:nvSpPr>
          <p:cNvPr id="39938" name="Объект 2"/>
          <p:cNvSpPr>
            <a:spLocks noGrp="1"/>
          </p:cNvSpPr>
          <p:nvPr>
            <p:ph idx="1"/>
          </p:nvPr>
        </p:nvSpPr>
        <p:spPr>
          <a:xfrm>
            <a:off x="4643438" y="1905000"/>
            <a:ext cx="3814762" cy="4038600"/>
          </a:xfrm>
        </p:spPr>
        <p:txBody>
          <a:bodyPr/>
          <a:lstStyle/>
          <a:p>
            <a:pPr marL="0" indent="0">
              <a:buFont typeface="Wingdings" pitchFamily="2" charset="2"/>
              <a:buNone/>
            </a:pPr>
            <a:r>
              <a:rPr lang="de-DE" sz="1800" smtClean="0"/>
              <a:t>Arbeitskräfte unterliegen ebenfalls der "volkswirtschaftlichen Planung". Ämter für Arbeit und Berufsausbildung sollen die Arbeitskräfte "planmäßig" lenken. Arbeitnehmer können ihren Arbeitsplatz frei wählen. Die Unternehmen konkurrieren um Arbeitskräfte. Sie horten häufig Arbeitskräfte, um Planvorgaben erfüllen oder "übererfüllen" zu können. </a:t>
            </a:r>
          </a:p>
          <a:p>
            <a:pPr marL="0" indent="0">
              <a:buFont typeface="Wingdings" pitchFamily="2" charset="2"/>
              <a:buNone/>
            </a:pPr>
            <a:endParaRPr lang="de-DE" sz="1600" smtClean="0"/>
          </a:p>
          <a:p>
            <a:pPr marL="0" indent="0">
              <a:buFont typeface="Wingdings" pitchFamily="2" charset="2"/>
              <a:buNone/>
            </a:pPr>
            <a:r>
              <a:rPr lang="de-DE" sz="1600" smtClean="0"/>
              <a:t>Elektro-Apparate-Werk, Ostberlin 1964.</a:t>
            </a:r>
            <a:br>
              <a:rPr lang="de-DE" sz="1600" smtClean="0"/>
            </a:br>
            <a:r>
              <a:rPr lang="de-DE" sz="1600" smtClean="0"/>
              <a:t>© ullstein / gardi </a:t>
            </a:r>
          </a:p>
          <a:p>
            <a:pPr marL="0" indent="0">
              <a:buFont typeface="Wingdings" pitchFamily="2" charset="2"/>
              <a:buNone/>
            </a:pPr>
            <a:endParaRPr lang="ru-RU" smtClean="0"/>
          </a:p>
        </p:txBody>
      </p:sp>
      <p:pic>
        <p:nvPicPr>
          <p:cNvPr id="39939" name="Picture 2" descr="https://www.in-die-zukunft-gedacht.de/icoaster/files/thumbs/_th_445x448_frauenproduktion_ullstein_00374962.jpg"/>
          <p:cNvPicPr>
            <a:picLocks noChangeAspect="1" noChangeArrowheads="1"/>
          </p:cNvPicPr>
          <p:nvPr/>
        </p:nvPicPr>
        <p:blipFill>
          <a:blip r:embed="rId4"/>
          <a:srcRect/>
          <a:stretch>
            <a:fillRect/>
          </a:stretch>
        </p:blipFill>
        <p:spPr bwMode="auto">
          <a:xfrm>
            <a:off x="395288" y="1916113"/>
            <a:ext cx="4229100" cy="4267200"/>
          </a:xfrm>
          <a:prstGeom prst="rect">
            <a:avLst/>
          </a:prstGeom>
          <a:noFill/>
          <a:ln w="9525">
            <a:noFill/>
            <a:miter lim="800000"/>
            <a:headEnd/>
            <a:tailEnd/>
          </a:ln>
        </p:spPr>
      </p:pic>
      <p:pic>
        <p:nvPicPr>
          <p:cNvPr id="39941" name="04_Sozial_Arbeitsmarkt in der Planwirtschaft.mp3">
            <a:hlinkClick r:id="" action="ppaction://media"/>
          </p:cNvPr>
          <p:cNvPicPr>
            <a:picLocks noRot="1" noChangeAspect="1" noChangeArrowheads="1"/>
          </p:cNvPicPr>
          <p:nvPr>
            <a:audioFile r:link="rId1"/>
          </p:nvPr>
        </p:nvPicPr>
        <p:blipFill>
          <a:blip r:embed="rId5"/>
          <a:srcRect/>
          <a:stretch>
            <a:fillRect/>
          </a:stretch>
        </p:blipFill>
        <p:spPr bwMode="auto">
          <a:xfrm>
            <a:off x="8604250" y="6308725"/>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886" fill="hold"/>
                                        <p:tgtEl>
                                          <p:spTgt spid="399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994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p:txBody>
          <a:bodyPr/>
          <a:lstStyle/>
          <a:p>
            <a:r>
              <a:rPr lang="de-DE" b="1" smtClean="0"/>
              <a:t>Sozialistische Verfassung für die DDR</a:t>
            </a:r>
            <a:endParaRPr lang="ru-RU" smtClean="0"/>
          </a:p>
        </p:txBody>
      </p:sp>
      <p:sp>
        <p:nvSpPr>
          <p:cNvPr id="41986" name="Объект 2"/>
          <p:cNvSpPr>
            <a:spLocks noGrp="1"/>
          </p:cNvSpPr>
          <p:nvPr>
            <p:ph idx="1"/>
          </p:nvPr>
        </p:nvSpPr>
        <p:spPr>
          <a:xfrm>
            <a:off x="5076825" y="1905000"/>
            <a:ext cx="3381375" cy="4038600"/>
          </a:xfrm>
        </p:spPr>
        <p:txBody>
          <a:bodyPr/>
          <a:lstStyle/>
          <a:p>
            <a:pPr marL="0" indent="0">
              <a:buFont typeface="Wingdings" pitchFamily="2" charset="2"/>
              <a:buNone/>
            </a:pPr>
            <a:r>
              <a:rPr lang="de-DE" sz="2000" smtClean="0"/>
              <a:t>Ein neuer Verfassungsentwurf schreibt die Führungsrolle der SED fest und definiert die DDR als "sozialistischen Staat deutscher Nation." In der einzigen Volksabstimmung der Geschichte der DDR wird die Verfassung mit 96 Prozent Zustimmung angenommen. </a:t>
            </a:r>
          </a:p>
        </p:txBody>
      </p:sp>
      <p:pic>
        <p:nvPicPr>
          <p:cNvPr id="41987" name="Picture 2" descr="https://www.in-die-zukunft-gedacht.de/icoaster/files/thumbs/_th_445x300_ddr_ja_zur_verfassung_ullstein_00180009.jpg"/>
          <p:cNvPicPr>
            <a:picLocks noChangeAspect="1" noChangeArrowheads="1"/>
          </p:cNvPicPr>
          <p:nvPr/>
        </p:nvPicPr>
        <p:blipFill>
          <a:blip r:embed="rId3"/>
          <a:srcRect/>
          <a:stretch>
            <a:fillRect/>
          </a:stretch>
        </p:blipFill>
        <p:spPr bwMode="auto">
          <a:xfrm>
            <a:off x="755650" y="1916113"/>
            <a:ext cx="4238625" cy="2857500"/>
          </a:xfrm>
          <a:prstGeom prst="rect">
            <a:avLst/>
          </a:prstGeom>
          <a:noFill/>
          <a:ln w="9525">
            <a:noFill/>
            <a:miter lim="800000"/>
            <a:headEnd/>
            <a:tailEnd/>
          </a:ln>
        </p:spPr>
      </p:pic>
      <p:sp>
        <p:nvSpPr>
          <p:cNvPr id="41988" name="TextBox 3"/>
          <p:cNvSpPr txBox="1">
            <a:spLocks noChangeArrowheads="1"/>
          </p:cNvSpPr>
          <p:nvPr/>
        </p:nvSpPr>
        <p:spPr bwMode="auto">
          <a:xfrm>
            <a:off x="395288" y="5084763"/>
            <a:ext cx="4392612" cy="1200150"/>
          </a:xfrm>
          <a:prstGeom prst="rect">
            <a:avLst/>
          </a:prstGeom>
          <a:noFill/>
          <a:ln w="9525">
            <a:noFill/>
            <a:miter lim="800000"/>
            <a:headEnd/>
            <a:tailEnd/>
          </a:ln>
        </p:spPr>
        <p:txBody>
          <a:bodyPr>
            <a:spAutoFit/>
          </a:bodyPr>
          <a:lstStyle/>
          <a:p>
            <a:r>
              <a:rPr lang="de-DE"/>
              <a:t>Mitglieder der Freien Deutschen Jugend (FDJ) demonstrieren für die neue Verafassung, 1968. </a:t>
            </a:r>
            <a:br>
              <a:rPr lang="de-DE"/>
            </a:br>
            <a:r>
              <a:rPr lang="de-DE"/>
              <a:t>© ullstein bild </a:t>
            </a: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оловок 1"/>
          <p:cNvSpPr>
            <a:spLocks noGrp="1"/>
          </p:cNvSpPr>
          <p:nvPr>
            <p:ph type="title"/>
          </p:nvPr>
        </p:nvSpPr>
        <p:spPr/>
        <p:txBody>
          <a:bodyPr/>
          <a:lstStyle/>
          <a:p>
            <a:r>
              <a:rPr lang="de-DE" b="1" smtClean="0"/>
              <a:t>DDR-Kindergarten</a:t>
            </a:r>
            <a:endParaRPr lang="ru-RU" smtClean="0"/>
          </a:p>
        </p:txBody>
      </p:sp>
      <p:sp>
        <p:nvSpPr>
          <p:cNvPr id="44034" name="Объект 2"/>
          <p:cNvSpPr>
            <a:spLocks noGrp="1"/>
          </p:cNvSpPr>
          <p:nvPr>
            <p:ph idx="1"/>
          </p:nvPr>
        </p:nvSpPr>
        <p:spPr>
          <a:xfrm>
            <a:off x="5148263" y="1905000"/>
            <a:ext cx="3309937" cy="4038600"/>
          </a:xfrm>
        </p:spPr>
        <p:txBody>
          <a:bodyPr/>
          <a:lstStyle/>
          <a:p>
            <a:pPr marL="0" indent="0">
              <a:buFont typeface="Wingdings" pitchFamily="2" charset="2"/>
              <a:buNone/>
            </a:pPr>
            <a:r>
              <a:rPr lang="de-DE" sz="2800" smtClean="0"/>
              <a:t>Kindergartenkinder mit Mützen von NVA-Soldaten beim militärischen Gruß, 1970er-Jahre. </a:t>
            </a:r>
            <a:br>
              <a:rPr lang="de-DE" sz="2800" smtClean="0"/>
            </a:br>
            <a:r>
              <a:rPr lang="de-DE" sz="2800" smtClean="0"/>
              <a:t>© ullstein bild / Wieczoreck </a:t>
            </a:r>
          </a:p>
          <a:p>
            <a:pPr marL="0" indent="0">
              <a:buFont typeface="Wingdings" pitchFamily="2" charset="2"/>
              <a:buNone/>
            </a:pPr>
            <a:endParaRPr lang="ru-RU" smtClean="0"/>
          </a:p>
        </p:txBody>
      </p:sp>
      <p:pic>
        <p:nvPicPr>
          <p:cNvPr id="44035" name="Picture 2" descr="https://www.in-die-zukunft-gedacht.de/icoaster/files/thumbs/_th_445x333__kindergarten_nva_ullstein_00445192.jpg"/>
          <p:cNvPicPr>
            <a:picLocks noChangeAspect="1" noChangeArrowheads="1"/>
          </p:cNvPicPr>
          <p:nvPr/>
        </p:nvPicPr>
        <p:blipFill>
          <a:blip r:embed="rId3"/>
          <a:srcRect/>
          <a:stretch>
            <a:fillRect/>
          </a:stretch>
        </p:blipFill>
        <p:spPr bwMode="auto">
          <a:xfrm>
            <a:off x="395288" y="2060575"/>
            <a:ext cx="4681537" cy="35099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p:txBody>
          <a:bodyPr/>
          <a:lstStyle/>
          <a:p>
            <a:r>
              <a:rPr lang="de-DE" sz="3600" b="1" smtClean="0"/>
              <a:t>Plattenbauten </a:t>
            </a:r>
            <a:br>
              <a:rPr lang="de-DE" sz="3600" b="1" smtClean="0"/>
            </a:br>
            <a:r>
              <a:rPr lang="de-DE" sz="3600" b="1" smtClean="0"/>
              <a:t>für 50.000 Menschen</a:t>
            </a:r>
            <a:endParaRPr lang="ru-RU" smtClean="0"/>
          </a:p>
        </p:txBody>
      </p:sp>
      <p:sp>
        <p:nvSpPr>
          <p:cNvPr id="46082" name="Объект 2"/>
          <p:cNvSpPr>
            <a:spLocks noGrp="1"/>
          </p:cNvSpPr>
          <p:nvPr>
            <p:ph idx="1"/>
          </p:nvPr>
        </p:nvSpPr>
        <p:spPr>
          <a:xfrm>
            <a:off x="5076825" y="1905000"/>
            <a:ext cx="3381375" cy="4038600"/>
          </a:xfrm>
        </p:spPr>
        <p:txBody>
          <a:bodyPr/>
          <a:lstStyle/>
          <a:p>
            <a:pPr marL="0" indent="0">
              <a:buFont typeface="Wingdings" pitchFamily="2" charset="2"/>
              <a:buNone/>
            </a:pPr>
            <a:r>
              <a:rPr lang="de-DE" sz="2000" smtClean="0"/>
              <a:t>Da die Sanierung der Altbauten in den Innenstädten zu teuer ist, werden in der DDR viele Siedlungen in Plattenbauweise errichtet. So wird die Trabantenstadt Halle-Neustadt in wenigen Jahren (1964-1971) fertiggestellt. Mehr als 15.000 Wohnungen bieten Raum für 50.000 Menschen.</a:t>
            </a:r>
          </a:p>
        </p:txBody>
      </p:sp>
      <p:pic>
        <p:nvPicPr>
          <p:cNvPr id="46083" name="Picture 2" descr="https://www.in-die-zukunft-gedacht.de/icoaster/files/thumbs/_th_445x333_halle_neustadt_sz_photo_98627_.jpg"/>
          <p:cNvPicPr>
            <a:picLocks noChangeAspect="1" noChangeArrowheads="1"/>
          </p:cNvPicPr>
          <p:nvPr/>
        </p:nvPicPr>
        <p:blipFill>
          <a:blip r:embed="rId4"/>
          <a:srcRect/>
          <a:stretch>
            <a:fillRect/>
          </a:stretch>
        </p:blipFill>
        <p:spPr bwMode="auto">
          <a:xfrm>
            <a:off x="755650" y="1916113"/>
            <a:ext cx="4229100" cy="3171825"/>
          </a:xfrm>
          <a:prstGeom prst="rect">
            <a:avLst/>
          </a:prstGeom>
          <a:noFill/>
          <a:ln w="9525">
            <a:noFill/>
            <a:miter lim="800000"/>
            <a:headEnd/>
            <a:tailEnd/>
          </a:ln>
        </p:spPr>
      </p:pic>
      <p:sp>
        <p:nvSpPr>
          <p:cNvPr id="46084" name="TextBox 3"/>
          <p:cNvSpPr txBox="1">
            <a:spLocks noChangeArrowheads="1"/>
          </p:cNvSpPr>
          <p:nvPr/>
        </p:nvSpPr>
        <p:spPr bwMode="auto">
          <a:xfrm>
            <a:off x="755650" y="5373688"/>
            <a:ext cx="4103688" cy="922337"/>
          </a:xfrm>
          <a:prstGeom prst="rect">
            <a:avLst/>
          </a:prstGeom>
          <a:noFill/>
          <a:ln w="9525">
            <a:noFill/>
            <a:miter lim="800000"/>
            <a:headEnd/>
            <a:tailEnd/>
          </a:ln>
        </p:spPr>
        <p:txBody>
          <a:bodyPr>
            <a:spAutoFit/>
          </a:bodyPr>
          <a:lstStyle/>
          <a:p>
            <a:r>
              <a:rPr lang="de-DE"/>
              <a:t>Fertiggestellte Plattenbauten in Halle-Neustadt, 1971. </a:t>
            </a:r>
            <a:br>
              <a:rPr lang="de-DE"/>
            </a:br>
            <a:r>
              <a:rPr lang="de-DE"/>
              <a:t>© SZ-Photo </a:t>
            </a:r>
            <a:endParaRPr lang="ru-RU"/>
          </a:p>
        </p:txBody>
      </p:sp>
      <p:pic>
        <p:nvPicPr>
          <p:cNvPr id="46086" name="05_Sozial_Plattenbauten fuer 50000 Menschen.mp3">
            <a:hlinkClick r:id="" action="ppaction://media"/>
          </p:cNvPr>
          <p:cNvPicPr>
            <a:picLocks noRot="1" noChangeAspect="1" noChangeArrowheads="1"/>
          </p:cNvPicPr>
          <p:nvPr>
            <a:audioFile r:link="rId1"/>
          </p:nvPr>
        </p:nvPicPr>
        <p:blipFill>
          <a:blip r:embed="rId5"/>
          <a:srcRect/>
          <a:stretch>
            <a:fillRect/>
          </a:stretch>
        </p:blipFill>
        <p:spPr bwMode="auto">
          <a:xfrm>
            <a:off x="8675688" y="6308725"/>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540" fill="hold"/>
                                        <p:tgtEl>
                                          <p:spTgt spid="4608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608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a:spLocks noGrp="1"/>
          </p:cNvSpPr>
          <p:nvPr>
            <p:ph type="title"/>
          </p:nvPr>
        </p:nvSpPr>
        <p:spPr/>
        <p:txBody>
          <a:bodyPr/>
          <a:lstStyle/>
          <a:p>
            <a:r>
              <a:rPr lang="de-DE" b="1" smtClean="0"/>
              <a:t>Ferienarbeit</a:t>
            </a:r>
            <a:endParaRPr lang="ru-RU" smtClean="0"/>
          </a:p>
        </p:txBody>
      </p:sp>
      <p:sp>
        <p:nvSpPr>
          <p:cNvPr id="48130" name="Объект 2"/>
          <p:cNvSpPr>
            <a:spLocks noGrp="1"/>
          </p:cNvSpPr>
          <p:nvPr>
            <p:ph idx="1"/>
          </p:nvPr>
        </p:nvSpPr>
        <p:spPr>
          <a:xfrm>
            <a:off x="5076825" y="1905000"/>
            <a:ext cx="3381375" cy="4038600"/>
          </a:xfrm>
        </p:spPr>
        <p:txBody>
          <a:bodyPr/>
          <a:lstStyle/>
          <a:p>
            <a:pPr marL="0" indent="0">
              <a:buFont typeface="Wingdings" pitchFamily="2" charset="2"/>
              <a:buNone/>
            </a:pPr>
            <a:r>
              <a:rPr lang="de-DE" sz="2000" smtClean="0"/>
              <a:t>Schüler in der DDR können ihre Ferien in "Lagern der Erholung und der Arbeit" verbringen. Vormittags arbeiten die Jugendlichen in industriellen oder landwirtschaftlichen Betrieben, Freizeit und kulturelle Veranstaltungen ergänzen das Programm. Unterbringung und Verpflegung tragen die Betriebe beziehungsweise der Staat.</a:t>
            </a:r>
          </a:p>
        </p:txBody>
      </p:sp>
      <p:pic>
        <p:nvPicPr>
          <p:cNvPr id="48131" name="Picture 2" descr="https://www.in-die-zukunft-gedacht.de/icoaster/files/thumbs/_th_445x333_ddr_feldarb_sch_ler_akg_2_p74_f1_1971.jpg"/>
          <p:cNvPicPr>
            <a:picLocks noChangeAspect="1" noChangeArrowheads="1"/>
          </p:cNvPicPr>
          <p:nvPr/>
        </p:nvPicPr>
        <p:blipFill>
          <a:blip r:embed="rId3"/>
          <a:srcRect/>
          <a:stretch>
            <a:fillRect/>
          </a:stretch>
        </p:blipFill>
        <p:spPr bwMode="auto">
          <a:xfrm>
            <a:off x="755650" y="1916113"/>
            <a:ext cx="4229100" cy="3171825"/>
          </a:xfrm>
          <a:prstGeom prst="rect">
            <a:avLst/>
          </a:prstGeom>
          <a:noFill/>
          <a:ln w="9525">
            <a:noFill/>
            <a:miter lim="800000"/>
            <a:headEnd/>
            <a:tailEnd/>
          </a:ln>
        </p:spPr>
      </p:pic>
      <p:sp>
        <p:nvSpPr>
          <p:cNvPr id="48132" name="TextBox 3"/>
          <p:cNvSpPr txBox="1">
            <a:spLocks noChangeArrowheads="1"/>
          </p:cNvSpPr>
          <p:nvPr/>
        </p:nvSpPr>
        <p:spPr bwMode="auto">
          <a:xfrm>
            <a:off x="755650" y="5300663"/>
            <a:ext cx="4229100" cy="831850"/>
          </a:xfrm>
          <a:prstGeom prst="rect">
            <a:avLst/>
          </a:prstGeom>
          <a:noFill/>
          <a:ln w="9525">
            <a:noFill/>
            <a:miter lim="800000"/>
            <a:headEnd/>
            <a:tailEnd/>
          </a:ln>
        </p:spPr>
        <p:txBody>
          <a:bodyPr>
            <a:spAutoFit/>
          </a:bodyPr>
          <a:lstStyle/>
          <a:p>
            <a:r>
              <a:rPr lang="de-DE" sz="1600"/>
              <a:t>Schülerinnen und Schüler beim Arbeitseinsatz in der Landwirtschaft, 1971.</a:t>
            </a:r>
            <a:br>
              <a:rPr lang="de-DE" sz="1600"/>
            </a:br>
            <a:r>
              <a:rPr lang="de-DE" sz="1600"/>
              <a:t>© AKG-Images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r>
              <a:rPr lang="en-US" b="1" smtClean="0"/>
              <a:t>Gründung der DDR</a:t>
            </a:r>
            <a:endParaRPr lang="ru-RU" smtClean="0"/>
          </a:p>
        </p:txBody>
      </p:sp>
      <p:sp>
        <p:nvSpPr>
          <p:cNvPr id="15362" name="Объект 2"/>
          <p:cNvSpPr>
            <a:spLocks noGrp="1"/>
          </p:cNvSpPr>
          <p:nvPr>
            <p:ph idx="1"/>
          </p:nvPr>
        </p:nvSpPr>
        <p:spPr>
          <a:xfrm>
            <a:off x="5219700" y="1905000"/>
            <a:ext cx="3238500" cy="4038600"/>
          </a:xfrm>
        </p:spPr>
        <p:txBody>
          <a:bodyPr/>
          <a:lstStyle/>
          <a:p>
            <a:pPr marL="0" indent="0">
              <a:buFont typeface="Wingdings" pitchFamily="2" charset="2"/>
              <a:buNone/>
            </a:pPr>
            <a:r>
              <a:rPr lang="de-DE" sz="2400" smtClean="0"/>
              <a:t>Der Deutsche Volksrat erklärt sich zur "Provisorischen Volkskammer" und ruft die Deutsche Demokratische Republik aus. </a:t>
            </a:r>
          </a:p>
        </p:txBody>
      </p:sp>
      <p:pic>
        <p:nvPicPr>
          <p:cNvPr id="15363" name="Picture 2" descr="https://www.in-die-zukunft-gedacht.de/icoaster/files/thumbs/_th_445x333__ddr_staatsgruendung_ullstein_00041627_1949.jpg"/>
          <p:cNvPicPr>
            <a:picLocks noChangeAspect="1" noChangeArrowheads="1"/>
          </p:cNvPicPr>
          <p:nvPr/>
        </p:nvPicPr>
        <p:blipFill>
          <a:blip r:embed="rId3"/>
          <a:srcRect/>
          <a:stretch>
            <a:fillRect/>
          </a:stretch>
        </p:blipFill>
        <p:spPr bwMode="auto">
          <a:xfrm>
            <a:off x="755650" y="1916113"/>
            <a:ext cx="4229100" cy="3171825"/>
          </a:xfrm>
          <a:prstGeom prst="rect">
            <a:avLst/>
          </a:prstGeom>
          <a:noFill/>
          <a:ln w="9525">
            <a:noFill/>
            <a:miter lim="800000"/>
            <a:headEnd/>
            <a:tailEnd/>
          </a:ln>
        </p:spPr>
      </p:pic>
      <p:sp>
        <p:nvSpPr>
          <p:cNvPr id="15364" name="TextBox 3"/>
          <p:cNvSpPr txBox="1">
            <a:spLocks noChangeArrowheads="1"/>
          </p:cNvSpPr>
          <p:nvPr/>
        </p:nvSpPr>
        <p:spPr bwMode="auto">
          <a:xfrm>
            <a:off x="752475" y="5229225"/>
            <a:ext cx="6267450" cy="1200150"/>
          </a:xfrm>
          <a:prstGeom prst="rect">
            <a:avLst/>
          </a:prstGeom>
          <a:noFill/>
          <a:ln w="9525">
            <a:noFill/>
            <a:miter lim="800000"/>
            <a:headEnd/>
            <a:tailEnd/>
          </a:ln>
        </p:spPr>
        <p:txBody>
          <a:bodyPr>
            <a:spAutoFit/>
          </a:bodyPr>
          <a:lstStyle/>
          <a:p>
            <a:r>
              <a:rPr lang="de-DE"/>
              <a:t>Sitzung des Deutschen Volksrates im Haus der Deutschen Wirtschaftskommission (Leipziger Straße), 7. Oktober 1949. </a:t>
            </a:r>
            <a:br>
              <a:rPr lang="de-DE"/>
            </a:br>
            <a:r>
              <a:rPr lang="de-DE"/>
              <a:t>© ullstein bild </a:t>
            </a:r>
          </a:p>
          <a:p>
            <a:endParaRPr lang="ru-RU"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r>
              <a:rPr lang="en-US" b="1" smtClean="0"/>
              <a:t>Massenorganisationen</a:t>
            </a:r>
            <a:endParaRPr lang="ru-RU" smtClean="0"/>
          </a:p>
        </p:txBody>
      </p:sp>
      <p:sp>
        <p:nvSpPr>
          <p:cNvPr id="17410" name="Объект 2"/>
          <p:cNvSpPr>
            <a:spLocks noGrp="1"/>
          </p:cNvSpPr>
          <p:nvPr>
            <p:ph idx="1"/>
          </p:nvPr>
        </p:nvSpPr>
        <p:spPr>
          <a:xfrm>
            <a:off x="5148263" y="1905000"/>
            <a:ext cx="3309937" cy="4038600"/>
          </a:xfrm>
        </p:spPr>
        <p:txBody>
          <a:bodyPr/>
          <a:lstStyle/>
          <a:p>
            <a:pPr marL="0" indent="0">
              <a:buFont typeface="Wingdings" pitchFamily="2" charset="2"/>
              <a:buNone/>
            </a:pPr>
            <a:r>
              <a:rPr lang="de-DE" sz="2400" smtClean="0"/>
              <a:t>Um möglichst weite Teile der Gesellschaft in das sozialistische System der DDR einzubinden werden Massenorganisationen wie die Freie Deutsche Jugend gegründet. Sie sind der SED untergeordnet. </a:t>
            </a:r>
          </a:p>
        </p:txBody>
      </p:sp>
      <p:sp>
        <p:nvSpPr>
          <p:cNvPr id="17411" name="TextBox 3"/>
          <p:cNvSpPr txBox="1">
            <a:spLocks noChangeArrowheads="1"/>
          </p:cNvSpPr>
          <p:nvPr/>
        </p:nvSpPr>
        <p:spPr bwMode="auto">
          <a:xfrm>
            <a:off x="385763" y="5181600"/>
            <a:ext cx="4833937" cy="1200150"/>
          </a:xfrm>
          <a:prstGeom prst="rect">
            <a:avLst/>
          </a:prstGeom>
          <a:noFill/>
          <a:ln w="9525">
            <a:noFill/>
            <a:miter lim="800000"/>
            <a:headEnd/>
            <a:tailEnd/>
          </a:ln>
        </p:spPr>
        <p:txBody>
          <a:bodyPr>
            <a:spAutoFit/>
          </a:bodyPr>
          <a:lstStyle/>
          <a:p>
            <a:r>
              <a:rPr lang="de-DE"/>
              <a:t>Mitglieder der FDJ auf dem ersten "Deutschlandtreffen" in Ost-Berlin, Mai 1950. </a:t>
            </a:r>
            <a:br>
              <a:rPr lang="de-DE"/>
            </a:br>
            <a:r>
              <a:rPr lang="de-DE"/>
              <a:t>© AKG-Images / W. Stiehr </a:t>
            </a:r>
          </a:p>
          <a:p>
            <a:endParaRPr lang="ru-RU"/>
          </a:p>
        </p:txBody>
      </p:sp>
      <p:pic>
        <p:nvPicPr>
          <p:cNvPr id="17412" name="Picture 2" descr="https://www.in-die-zukunft-gedacht.de/icoaster/files/thumbs/_th_445x333_fdj_berlin_akg_8_1950_5_27_a1_2.jpg"/>
          <p:cNvPicPr>
            <a:picLocks noChangeAspect="1" noChangeArrowheads="1"/>
          </p:cNvPicPr>
          <p:nvPr/>
        </p:nvPicPr>
        <p:blipFill>
          <a:blip r:embed="rId3"/>
          <a:srcRect/>
          <a:stretch>
            <a:fillRect/>
          </a:stretch>
        </p:blipFill>
        <p:spPr bwMode="auto">
          <a:xfrm>
            <a:off x="468313" y="1912938"/>
            <a:ext cx="4229100" cy="31718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r>
              <a:rPr lang="en-US" b="1" smtClean="0"/>
              <a:t>Familienpolitik</a:t>
            </a:r>
            <a:endParaRPr lang="ru-RU" smtClean="0"/>
          </a:p>
        </p:txBody>
      </p:sp>
      <p:sp>
        <p:nvSpPr>
          <p:cNvPr id="19458" name="Объект 2"/>
          <p:cNvSpPr>
            <a:spLocks noGrp="1"/>
          </p:cNvSpPr>
          <p:nvPr>
            <p:ph idx="1"/>
          </p:nvPr>
        </p:nvSpPr>
        <p:spPr>
          <a:xfrm>
            <a:off x="5148263" y="1905000"/>
            <a:ext cx="3309937" cy="4038600"/>
          </a:xfrm>
        </p:spPr>
        <p:txBody>
          <a:bodyPr/>
          <a:lstStyle/>
          <a:p>
            <a:pPr marL="0" indent="0">
              <a:buFont typeface="Wingdings" pitchFamily="2" charset="2"/>
              <a:buNone/>
            </a:pPr>
            <a:r>
              <a:rPr lang="de-DE" sz="1600" smtClean="0"/>
              <a:t>Leistungen für berufstätige Frauen und Mütter bilden einen Schwerpunkt der DDR-Familienpolitik. Die Hälfte der Berufstätigen in der DDR sind Frauen. Um dem Geburtenrückgang entgegenzuwirken, wird der Schwangerschaftsurlaub ab 1976 ausgedehnt, zum Beispiel beim dritten Kind auf 18 Monate, bei finanziellem Ausgleich. Geburtsbeihilfen, Kindergeld, Ehekredit – mit Rückzahlungserlass bei Kindergeburt – sowie kostenlose Krippen und Kindergärten runden das Programm ab.</a:t>
            </a:r>
          </a:p>
        </p:txBody>
      </p:sp>
      <p:pic>
        <p:nvPicPr>
          <p:cNvPr id="19459" name="Picture 2" descr="https://www.in-die-zukunft-gedacht.de/icoaster/files/thumbs/_th_445x333_babykrippe_bpk_30004207.jpg"/>
          <p:cNvPicPr>
            <a:picLocks noChangeAspect="1" noChangeArrowheads="1"/>
          </p:cNvPicPr>
          <p:nvPr/>
        </p:nvPicPr>
        <p:blipFill>
          <a:blip r:embed="rId4"/>
          <a:srcRect/>
          <a:stretch>
            <a:fillRect/>
          </a:stretch>
        </p:blipFill>
        <p:spPr bwMode="auto">
          <a:xfrm>
            <a:off x="539750" y="1916113"/>
            <a:ext cx="4229100" cy="3171825"/>
          </a:xfrm>
          <a:prstGeom prst="rect">
            <a:avLst/>
          </a:prstGeom>
          <a:noFill/>
          <a:ln w="9525">
            <a:noFill/>
            <a:miter lim="800000"/>
            <a:headEnd/>
            <a:tailEnd/>
          </a:ln>
        </p:spPr>
      </p:pic>
      <p:sp>
        <p:nvSpPr>
          <p:cNvPr id="19460" name="TextBox 3"/>
          <p:cNvSpPr txBox="1">
            <a:spLocks noChangeArrowheads="1"/>
          </p:cNvSpPr>
          <p:nvPr/>
        </p:nvSpPr>
        <p:spPr bwMode="auto">
          <a:xfrm>
            <a:off x="684213" y="5516563"/>
            <a:ext cx="4084637" cy="831850"/>
          </a:xfrm>
          <a:prstGeom prst="rect">
            <a:avLst/>
          </a:prstGeom>
          <a:noFill/>
          <a:ln w="9525">
            <a:noFill/>
            <a:miter lim="800000"/>
            <a:headEnd/>
            <a:tailEnd/>
          </a:ln>
        </p:spPr>
        <p:txBody>
          <a:bodyPr>
            <a:spAutoFit/>
          </a:bodyPr>
          <a:lstStyle/>
          <a:p>
            <a:r>
              <a:rPr lang="de-DE" sz="1600"/>
              <a:t>Kinderkrippe bei Bergmann-Borsig in Ost-Berlin, 1953. </a:t>
            </a:r>
            <a:br>
              <a:rPr lang="de-DE" sz="1600"/>
            </a:br>
            <a:r>
              <a:rPr lang="de-DE" sz="1600"/>
              <a:t>© bpk / Gerhard Kiesling </a:t>
            </a:r>
          </a:p>
        </p:txBody>
      </p:sp>
      <p:pic>
        <p:nvPicPr>
          <p:cNvPr id="19463" name="01_Sozial_Familienpolitik.mp3">
            <a:hlinkClick r:id="" action="ppaction://media"/>
          </p:cNvPr>
          <p:cNvPicPr>
            <a:picLocks noRot="1" noChangeAspect="1" noChangeArrowheads="1"/>
          </p:cNvPicPr>
          <p:nvPr>
            <a:audioFile r:link="rId1"/>
          </p:nvPr>
        </p:nvPicPr>
        <p:blipFill>
          <a:blip r:embed="rId5"/>
          <a:srcRect/>
          <a:stretch>
            <a:fillRect/>
          </a:stretch>
        </p:blipFill>
        <p:spPr bwMode="auto">
          <a:xfrm>
            <a:off x="8675688" y="638175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844" fill="hold"/>
                                        <p:tgtEl>
                                          <p:spTgt spid="1946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46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r>
              <a:rPr lang="en-US" b="1" smtClean="0"/>
              <a:t>Sozialistischer Städtebau</a:t>
            </a:r>
            <a:endParaRPr lang="ru-RU" smtClean="0"/>
          </a:p>
        </p:txBody>
      </p:sp>
      <p:sp>
        <p:nvSpPr>
          <p:cNvPr id="21506" name="Объект 2"/>
          <p:cNvSpPr>
            <a:spLocks noGrp="1"/>
          </p:cNvSpPr>
          <p:nvPr>
            <p:ph idx="1"/>
          </p:nvPr>
        </p:nvSpPr>
        <p:spPr>
          <a:xfrm>
            <a:off x="4572000" y="1905000"/>
            <a:ext cx="4392613" cy="4038600"/>
          </a:xfrm>
        </p:spPr>
        <p:txBody>
          <a:bodyPr/>
          <a:lstStyle/>
          <a:p>
            <a:pPr marL="0" indent="0">
              <a:buFont typeface="Wingdings" pitchFamily="2" charset="2"/>
              <a:buNone/>
            </a:pPr>
            <a:r>
              <a:rPr lang="de-DE" sz="1800" smtClean="0"/>
              <a:t>Die Große Frankfurter Straße in Berlin heißt seit Dezember 1949 "Stalinallee". Ihre Neugestaltung trägt dem Repräsentationsbedürfnis der DDR Rechnung. Der Prachtboulevard soll Berlins Anspruch als Hauptstadt der DDR unterstreichen. Beim Volksaufstand am 17. Juni 1953 spielt die Großbaustelle eine besondere Rolle. Am 16. Juni streiken die Arbeiter der Stalinallee, um gegen die vom Zentralkomitee der SED angeordnete Erhöhung der Arbeitsnormen zu protestieren. Die Proteste weiten sich schließlich auf die ganze DDR aus.</a:t>
            </a:r>
            <a:endParaRPr lang="ru-RU" smtClean="0"/>
          </a:p>
        </p:txBody>
      </p:sp>
      <p:sp>
        <p:nvSpPr>
          <p:cNvPr id="21507" name="TextBox 3"/>
          <p:cNvSpPr txBox="1">
            <a:spLocks noChangeArrowheads="1"/>
          </p:cNvSpPr>
          <p:nvPr/>
        </p:nvSpPr>
        <p:spPr bwMode="auto">
          <a:xfrm>
            <a:off x="395288" y="5445125"/>
            <a:ext cx="4084637" cy="646113"/>
          </a:xfrm>
          <a:prstGeom prst="rect">
            <a:avLst/>
          </a:prstGeom>
          <a:noFill/>
          <a:ln w="9525">
            <a:noFill/>
            <a:miter lim="800000"/>
            <a:headEnd/>
            <a:tailEnd/>
          </a:ln>
        </p:spPr>
        <p:txBody>
          <a:bodyPr>
            <a:spAutoFit/>
          </a:bodyPr>
          <a:lstStyle/>
          <a:p>
            <a:r>
              <a:rPr lang="de-DE"/>
              <a:t>Großbaustelle Stalinallee, 1953. </a:t>
            </a:r>
            <a:br>
              <a:rPr lang="de-DE"/>
            </a:br>
            <a:r>
              <a:rPr lang="de-DE"/>
              <a:t>© bpk / Max Ittenbach </a:t>
            </a:r>
            <a:endParaRPr lang="ru-RU"/>
          </a:p>
        </p:txBody>
      </p:sp>
      <p:pic>
        <p:nvPicPr>
          <p:cNvPr id="21508" name="Picture 2" descr="https://www.in-die-zukunft-gedacht.de/icoaster/files/thumbs/_th_445x333_baustelle_bpk_30031973.jpg"/>
          <p:cNvPicPr>
            <a:picLocks noChangeAspect="1" noChangeArrowheads="1"/>
          </p:cNvPicPr>
          <p:nvPr/>
        </p:nvPicPr>
        <p:blipFill>
          <a:blip r:embed="rId4"/>
          <a:srcRect/>
          <a:stretch>
            <a:fillRect/>
          </a:stretch>
        </p:blipFill>
        <p:spPr bwMode="auto">
          <a:xfrm>
            <a:off x="250825" y="2060575"/>
            <a:ext cx="4229100" cy="3171825"/>
          </a:xfrm>
          <a:prstGeom prst="rect">
            <a:avLst/>
          </a:prstGeom>
          <a:noFill/>
          <a:ln w="9525">
            <a:noFill/>
            <a:miter lim="800000"/>
            <a:headEnd/>
            <a:tailEnd/>
          </a:ln>
        </p:spPr>
      </p:pic>
      <p:pic>
        <p:nvPicPr>
          <p:cNvPr id="21510" name="02_Sozial_Sozialistischer Staedtebau.mp3">
            <a:hlinkClick r:id="" action="ppaction://media"/>
          </p:cNvPr>
          <p:cNvPicPr>
            <a:picLocks noRot="1" noChangeAspect="1" noChangeArrowheads="1"/>
          </p:cNvPicPr>
          <p:nvPr>
            <a:audioFile r:link="rId1"/>
          </p:nvPr>
        </p:nvPicPr>
        <p:blipFill>
          <a:blip r:embed="rId5"/>
          <a:srcRect/>
          <a:stretch>
            <a:fillRect/>
          </a:stretch>
        </p:blipFill>
        <p:spPr bwMode="auto">
          <a:xfrm>
            <a:off x="8604250" y="6308725"/>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498" fill="hold"/>
                                        <p:tgtEl>
                                          <p:spTgt spid="215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5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r>
              <a:rPr lang="de-DE" b="1" smtClean="0"/>
              <a:t>Arbeiteraufstand </a:t>
            </a:r>
            <a:br>
              <a:rPr lang="de-DE" b="1" smtClean="0"/>
            </a:br>
            <a:r>
              <a:rPr lang="de-DE" b="1" smtClean="0"/>
              <a:t>am 17. Juni 1953</a:t>
            </a:r>
            <a:endParaRPr lang="ru-RU" smtClean="0"/>
          </a:p>
        </p:txBody>
      </p:sp>
      <p:sp>
        <p:nvSpPr>
          <p:cNvPr id="23554" name="Объект 2"/>
          <p:cNvSpPr>
            <a:spLocks noGrp="1"/>
          </p:cNvSpPr>
          <p:nvPr>
            <p:ph idx="1"/>
          </p:nvPr>
        </p:nvSpPr>
        <p:spPr>
          <a:xfrm>
            <a:off x="5148263" y="1905000"/>
            <a:ext cx="3309937" cy="4038600"/>
          </a:xfrm>
        </p:spPr>
        <p:txBody>
          <a:bodyPr/>
          <a:lstStyle/>
          <a:p>
            <a:pPr marL="0" indent="0">
              <a:buFont typeface="Wingdings" pitchFamily="2" charset="2"/>
              <a:buNone/>
            </a:pPr>
            <a:r>
              <a:rPr lang="de-DE" sz="2400" smtClean="0"/>
              <a:t>Im Juni 1953 streiken Berliner Bauarbeiter wegen der Erhöhung der Arbeitsnormen. Dies weitet sich schnell zu einem großen Aufstand aus. Truppen der sowjetischen Besatzungsmacht schlagen den Aufstand nieder. </a:t>
            </a:r>
          </a:p>
        </p:txBody>
      </p:sp>
      <p:pic>
        <p:nvPicPr>
          <p:cNvPr id="23555" name="Picture 2" descr="https://www.in-die-zukunft-gedacht.de/icoaster/files/thumbs/_th_445x333_panzer_17_6_53_ullstein_00031624.jpg"/>
          <p:cNvPicPr>
            <a:picLocks noChangeAspect="1" noChangeArrowheads="1"/>
          </p:cNvPicPr>
          <p:nvPr/>
        </p:nvPicPr>
        <p:blipFill>
          <a:blip r:embed="rId3"/>
          <a:srcRect/>
          <a:stretch>
            <a:fillRect/>
          </a:stretch>
        </p:blipFill>
        <p:spPr bwMode="auto">
          <a:xfrm>
            <a:off x="755650" y="2060575"/>
            <a:ext cx="4229100" cy="3171825"/>
          </a:xfrm>
          <a:prstGeom prst="rect">
            <a:avLst/>
          </a:prstGeom>
          <a:noFill/>
          <a:ln w="9525">
            <a:noFill/>
            <a:miter lim="800000"/>
            <a:headEnd/>
            <a:tailEnd/>
          </a:ln>
        </p:spPr>
      </p:pic>
      <p:sp>
        <p:nvSpPr>
          <p:cNvPr id="23556" name="TextBox 3"/>
          <p:cNvSpPr txBox="1">
            <a:spLocks noChangeArrowheads="1"/>
          </p:cNvSpPr>
          <p:nvPr/>
        </p:nvSpPr>
        <p:spPr bwMode="auto">
          <a:xfrm>
            <a:off x="611188" y="5445125"/>
            <a:ext cx="4373562" cy="738188"/>
          </a:xfrm>
          <a:prstGeom prst="rect">
            <a:avLst/>
          </a:prstGeom>
          <a:noFill/>
          <a:ln w="9525">
            <a:noFill/>
            <a:miter lim="800000"/>
            <a:headEnd/>
            <a:tailEnd/>
          </a:ln>
        </p:spPr>
        <p:txBody>
          <a:bodyPr>
            <a:spAutoFit/>
          </a:bodyPr>
          <a:lstStyle/>
          <a:p>
            <a:r>
              <a:rPr lang="de-DE" sz="1400"/>
              <a:t>Ein sowjetischer Panzer rückt auf dem Potsdamer Platz gegen Demonstranten vor, Berlin, 17.6. 1953. </a:t>
            </a:r>
            <a:br>
              <a:rPr lang="de-DE" sz="1400"/>
            </a:br>
            <a:r>
              <a:rPr lang="de-DE" sz="1400"/>
              <a:t>© ullstein bild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r>
              <a:rPr lang="de-DE" b="1" smtClean="0"/>
              <a:t>17. Juni 1953</a:t>
            </a:r>
            <a:r>
              <a:rPr lang="ru-RU" b="1" smtClean="0"/>
              <a:t> ‒ </a:t>
            </a:r>
            <a:r>
              <a:rPr lang="de-DE" b="1" smtClean="0"/>
              <a:t>Poetisches</a:t>
            </a:r>
            <a:endParaRPr lang="ru-RU" smtClean="0"/>
          </a:p>
        </p:txBody>
      </p:sp>
      <p:sp>
        <p:nvSpPr>
          <p:cNvPr id="51207" name="Rectangle 7"/>
          <p:cNvSpPr>
            <a:spLocks noGrp="1" noChangeArrowheads="1"/>
          </p:cNvSpPr>
          <p:nvPr>
            <p:ph type="body" idx="1"/>
          </p:nvPr>
        </p:nvSpPr>
        <p:spPr/>
        <p:txBody>
          <a:bodyPr/>
          <a:lstStyle/>
          <a:p>
            <a:pPr>
              <a:lnSpc>
                <a:spcPct val="80000"/>
              </a:lnSpc>
              <a:buFont typeface="Wingdings" pitchFamily="2" charset="2"/>
              <a:buNone/>
            </a:pPr>
            <a:r>
              <a:rPr lang="de-DE" sz="1800" b="1" smtClean="0"/>
              <a:t>Die Lösung</a:t>
            </a:r>
            <a:endParaRPr lang="ru-RU" sz="1800" b="1" smtClean="0"/>
          </a:p>
          <a:p>
            <a:pPr>
              <a:lnSpc>
                <a:spcPct val="80000"/>
              </a:lnSpc>
            </a:pPr>
            <a:endParaRPr lang="de-DE" sz="1800" smtClean="0"/>
          </a:p>
          <a:p>
            <a:pPr>
              <a:lnSpc>
                <a:spcPct val="80000"/>
              </a:lnSpc>
              <a:buFont typeface="Wingdings" pitchFamily="2" charset="2"/>
              <a:buNone/>
            </a:pPr>
            <a:r>
              <a:rPr lang="de-DE" sz="1800" smtClean="0"/>
              <a:t>Nach dem Aufstand des 17. Juni</a:t>
            </a:r>
          </a:p>
          <a:p>
            <a:pPr>
              <a:lnSpc>
                <a:spcPct val="80000"/>
              </a:lnSpc>
              <a:buFont typeface="Wingdings" pitchFamily="2" charset="2"/>
              <a:buNone/>
            </a:pPr>
            <a:r>
              <a:rPr lang="de-DE" sz="1800" smtClean="0"/>
              <a:t>Ließ der Sekretär des Schriftstellerverbands</a:t>
            </a:r>
          </a:p>
          <a:p>
            <a:pPr>
              <a:lnSpc>
                <a:spcPct val="80000"/>
              </a:lnSpc>
              <a:buFont typeface="Wingdings" pitchFamily="2" charset="2"/>
              <a:buNone/>
            </a:pPr>
            <a:r>
              <a:rPr lang="de-DE" sz="1800" smtClean="0"/>
              <a:t>In der Stalinallee Flugblätter verteilen</a:t>
            </a:r>
          </a:p>
          <a:p>
            <a:pPr>
              <a:lnSpc>
                <a:spcPct val="80000"/>
              </a:lnSpc>
              <a:buFont typeface="Wingdings" pitchFamily="2" charset="2"/>
              <a:buNone/>
            </a:pPr>
            <a:r>
              <a:rPr lang="de-DE" sz="1800" smtClean="0"/>
              <a:t>Auf denen zu lesen war, daß das Volk</a:t>
            </a:r>
          </a:p>
          <a:p>
            <a:pPr>
              <a:lnSpc>
                <a:spcPct val="80000"/>
              </a:lnSpc>
              <a:buFont typeface="Wingdings" pitchFamily="2" charset="2"/>
              <a:buNone/>
            </a:pPr>
            <a:r>
              <a:rPr lang="de-DE" sz="1800" smtClean="0"/>
              <a:t>Das Vertrauen der Regierung verscherzt habe</a:t>
            </a:r>
          </a:p>
          <a:p>
            <a:pPr>
              <a:lnSpc>
                <a:spcPct val="80000"/>
              </a:lnSpc>
              <a:buFont typeface="Wingdings" pitchFamily="2" charset="2"/>
              <a:buNone/>
            </a:pPr>
            <a:r>
              <a:rPr lang="de-DE" sz="1800" smtClean="0"/>
              <a:t>Und es nur durch verdoppelte Arbeit</a:t>
            </a:r>
          </a:p>
          <a:p>
            <a:pPr>
              <a:lnSpc>
                <a:spcPct val="80000"/>
              </a:lnSpc>
              <a:buFont typeface="Wingdings" pitchFamily="2" charset="2"/>
              <a:buNone/>
            </a:pPr>
            <a:r>
              <a:rPr lang="de-DE" sz="1800" smtClean="0"/>
              <a:t>Zurückerobern könne. Wäre es da</a:t>
            </a:r>
          </a:p>
          <a:p>
            <a:pPr>
              <a:lnSpc>
                <a:spcPct val="80000"/>
              </a:lnSpc>
              <a:buFont typeface="Wingdings" pitchFamily="2" charset="2"/>
              <a:buNone/>
            </a:pPr>
            <a:r>
              <a:rPr lang="de-DE" sz="1800" smtClean="0"/>
              <a:t>Nicht einfacher, die Regierung</a:t>
            </a:r>
          </a:p>
          <a:p>
            <a:pPr>
              <a:lnSpc>
                <a:spcPct val="80000"/>
              </a:lnSpc>
              <a:buFont typeface="Wingdings" pitchFamily="2" charset="2"/>
              <a:buNone/>
            </a:pPr>
            <a:r>
              <a:rPr lang="de-DE" sz="1800" smtClean="0"/>
              <a:t>Löste das Volk auf und</a:t>
            </a:r>
          </a:p>
          <a:p>
            <a:pPr>
              <a:lnSpc>
                <a:spcPct val="80000"/>
              </a:lnSpc>
              <a:buFont typeface="Wingdings" pitchFamily="2" charset="2"/>
              <a:buNone/>
            </a:pPr>
            <a:r>
              <a:rPr lang="de-DE" sz="1800" smtClean="0"/>
              <a:t>Wählte ein anderes?</a:t>
            </a:r>
          </a:p>
          <a:p>
            <a:pPr>
              <a:lnSpc>
                <a:spcPct val="80000"/>
              </a:lnSpc>
              <a:buFont typeface="Wingdings" pitchFamily="2" charset="2"/>
              <a:buNone/>
            </a:pPr>
            <a:endParaRPr lang="de-DE" sz="1800" smtClean="0"/>
          </a:p>
          <a:p>
            <a:pPr>
              <a:lnSpc>
                <a:spcPct val="80000"/>
              </a:lnSpc>
              <a:buFont typeface="Wingdings" pitchFamily="2" charset="2"/>
              <a:buNone/>
            </a:pPr>
            <a:r>
              <a:rPr lang="de-DE" sz="1400" smtClean="0"/>
              <a:t>Bertolt Brecht</a:t>
            </a:r>
            <a:endParaRPr lang="ru-RU" sz="1400" smtClean="0"/>
          </a:p>
        </p:txBody>
      </p:sp>
      <p:pic>
        <p:nvPicPr>
          <p:cNvPr id="51206" name="Brecht Das Vertrauen.mp3">
            <a:hlinkClick r:id="" action="ppaction://media"/>
          </p:cNvPr>
          <p:cNvPicPr>
            <a:picLocks noRot="1" noChangeAspect="1" noChangeArrowheads="1"/>
          </p:cNvPicPr>
          <p:nvPr>
            <a:audioFile r:link="rId1"/>
          </p:nvPr>
        </p:nvPicPr>
        <p:blipFill>
          <a:blip r:embed="rId4"/>
          <a:srcRect/>
          <a:stretch>
            <a:fillRect/>
          </a:stretch>
        </p:blipFill>
        <p:spPr bwMode="auto">
          <a:xfrm>
            <a:off x="8675688" y="638175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21" fill="hold"/>
                                        <p:tgtEl>
                                          <p:spTgt spid="5120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120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r>
              <a:rPr lang="de-DE" b="1" smtClean="0"/>
              <a:t>Industriearbeiterinnen</a:t>
            </a:r>
          </a:p>
        </p:txBody>
      </p:sp>
      <p:sp>
        <p:nvSpPr>
          <p:cNvPr id="25602" name="Объект 2"/>
          <p:cNvSpPr>
            <a:spLocks noGrp="1"/>
          </p:cNvSpPr>
          <p:nvPr>
            <p:ph idx="1"/>
          </p:nvPr>
        </p:nvSpPr>
        <p:spPr>
          <a:xfrm>
            <a:off x="4427538" y="1905000"/>
            <a:ext cx="4030662" cy="4038600"/>
          </a:xfrm>
        </p:spPr>
        <p:txBody>
          <a:bodyPr/>
          <a:lstStyle/>
          <a:p>
            <a:pPr marL="0" indent="0">
              <a:buFont typeface="Wingdings" pitchFamily="2" charset="2"/>
              <a:buNone/>
            </a:pPr>
            <a:r>
              <a:rPr lang="de-DE" smtClean="0"/>
              <a:t>Kessel für die Polymerisierung von Buna-Milch, einem flüssigen synthetischen Kautschuk. </a:t>
            </a:r>
            <a:br>
              <a:rPr lang="de-DE" smtClean="0"/>
            </a:br>
            <a:endParaRPr lang="de-DE" smtClean="0"/>
          </a:p>
          <a:p>
            <a:pPr marL="0" indent="0">
              <a:buFont typeface="Wingdings" pitchFamily="2" charset="2"/>
              <a:buNone/>
            </a:pPr>
            <a:r>
              <a:rPr lang="de-DE" sz="2400" smtClean="0"/>
              <a:t>© bpk / Gerhard Kiesling </a:t>
            </a:r>
          </a:p>
          <a:p>
            <a:pPr marL="0" indent="0">
              <a:buFont typeface="Wingdings" pitchFamily="2" charset="2"/>
              <a:buNone/>
            </a:pPr>
            <a:endParaRPr lang="ru-RU" smtClean="0"/>
          </a:p>
        </p:txBody>
      </p:sp>
      <p:pic>
        <p:nvPicPr>
          <p:cNvPr id="25603" name="Picture 2" descr="https://www.in-die-zukunft-gedacht.de/icoaster/files/thumbs/_th_445x593_kautschuk_bpk_30028983.jpg"/>
          <p:cNvPicPr>
            <a:picLocks noChangeAspect="1" noChangeArrowheads="1"/>
          </p:cNvPicPr>
          <p:nvPr/>
        </p:nvPicPr>
        <p:blipFill>
          <a:blip r:embed="rId3"/>
          <a:srcRect/>
          <a:stretch>
            <a:fillRect/>
          </a:stretch>
        </p:blipFill>
        <p:spPr bwMode="auto">
          <a:xfrm>
            <a:off x="755650" y="1916113"/>
            <a:ext cx="3265488" cy="43529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r>
              <a:rPr lang="en-US" b="1" smtClean="0"/>
              <a:t>Vorrang der Schwerindustrie</a:t>
            </a:r>
            <a:endParaRPr lang="ru-RU" smtClean="0"/>
          </a:p>
        </p:txBody>
      </p:sp>
      <p:sp>
        <p:nvSpPr>
          <p:cNvPr id="27650" name="Объект 2"/>
          <p:cNvSpPr>
            <a:spLocks noGrp="1"/>
          </p:cNvSpPr>
          <p:nvPr>
            <p:ph idx="1"/>
          </p:nvPr>
        </p:nvSpPr>
        <p:spPr>
          <a:xfrm>
            <a:off x="4787900" y="1905000"/>
            <a:ext cx="3670300" cy="4038600"/>
          </a:xfrm>
        </p:spPr>
        <p:txBody>
          <a:bodyPr/>
          <a:lstStyle/>
          <a:p>
            <a:pPr marL="0" indent="0">
              <a:buFont typeface="Wingdings" pitchFamily="2" charset="2"/>
              <a:buNone/>
            </a:pPr>
            <a:r>
              <a:rPr lang="de-DE" sz="2800" smtClean="0"/>
              <a:t>Im ersten Fünfjahresplan der DDR von 1950 wird der Aufbau der Schwerindustrie zum Ziel erklärt. Die Produktion von Konsumgütern wird vernachlässigt. </a:t>
            </a:r>
          </a:p>
        </p:txBody>
      </p:sp>
      <p:pic>
        <p:nvPicPr>
          <p:cNvPr id="27651" name="Picture 2" descr="https://www.in-die-zukunft-gedacht.de/icoaster/files/thumbs/_th_445x333_16_schwermasch_leipzig_bpk_30023864_1953.jpg"/>
          <p:cNvPicPr>
            <a:picLocks noChangeAspect="1" noChangeArrowheads="1"/>
          </p:cNvPicPr>
          <p:nvPr/>
        </p:nvPicPr>
        <p:blipFill>
          <a:blip r:embed="rId3"/>
          <a:srcRect/>
          <a:stretch>
            <a:fillRect/>
          </a:stretch>
        </p:blipFill>
        <p:spPr bwMode="auto">
          <a:xfrm>
            <a:off x="323850" y="2205038"/>
            <a:ext cx="4229100" cy="3171825"/>
          </a:xfrm>
          <a:prstGeom prst="rect">
            <a:avLst/>
          </a:prstGeom>
          <a:noFill/>
          <a:ln w="9525">
            <a:noFill/>
            <a:miter lim="800000"/>
            <a:headEnd/>
            <a:tailEnd/>
          </a:ln>
        </p:spPr>
      </p:pic>
      <p:sp>
        <p:nvSpPr>
          <p:cNvPr id="27652" name="TextBox 3"/>
          <p:cNvSpPr txBox="1">
            <a:spLocks noChangeArrowheads="1"/>
          </p:cNvSpPr>
          <p:nvPr/>
        </p:nvSpPr>
        <p:spPr bwMode="auto">
          <a:xfrm>
            <a:off x="323850" y="5516563"/>
            <a:ext cx="4229100" cy="831850"/>
          </a:xfrm>
          <a:prstGeom prst="rect">
            <a:avLst/>
          </a:prstGeom>
          <a:noFill/>
          <a:ln w="9525">
            <a:noFill/>
            <a:miter lim="800000"/>
            <a:headEnd/>
            <a:tailEnd/>
          </a:ln>
        </p:spPr>
        <p:txBody>
          <a:bodyPr>
            <a:spAutoFit/>
          </a:bodyPr>
          <a:lstStyle/>
          <a:p>
            <a:r>
              <a:rPr lang="de-DE" sz="1600"/>
              <a:t>Die Halle für Schwermaschinenbau während der Leipziger Herbstmesse, 1953. </a:t>
            </a:r>
            <a:br>
              <a:rPr lang="de-DE" sz="1600"/>
            </a:br>
            <a:r>
              <a:rPr lang="de-DE" sz="1600"/>
              <a:t>© bpk </a:t>
            </a:r>
          </a:p>
        </p:txBody>
      </p:sp>
    </p:spTree>
  </p:cSld>
  <p:clrMapOvr>
    <a:masterClrMapping/>
  </p:clrMapOvr>
</p:sld>
</file>

<file path=ppt/theme/theme1.xml><?xml version="1.0" encoding="utf-8"?>
<a:theme xmlns:a="http://schemas.openxmlformats.org/drawingml/2006/main" name="Студия">
  <a:themeElements>
    <a:clrScheme name="Студия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Студия">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тудия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Студия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Студия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Студия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Студия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Студия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Студия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Студия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Студия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Студия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2712</TotalTime>
  <Words>886</Words>
  <Application>Microsoft Office PowerPoint</Application>
  <PresentationFormat>Экран (4:3)</PresentationFormat>
  <Paragraphs>105</Paragraphs>
  <Slides>19</Slides>
  <Notes>18</Notes>
  <HiddenSlides>0</HiddenSlides>
  <MMClips>6</MMClips>
  <ScaleCrop>false</ScaleCrop>
  <HeadingPairs>
    <vt:vector size="6" baseType="variant">
      <vt:variant>
        <vt:lpstr>Использованные шрифты</vt:lpstr>
      </vt:variant>
      <vt:variant>
        <vt:i4>4</vt:i4>
      </vt:variant>
      <vt:variant>
        <vt:lpstr>Шаблон оформления</vt:lpstr>
      </vt:variant>
      <vt:variant>
        <vt:i4>2</vt:i4>
      </vt:variant>
      <vt:variant>
        <vt:lpstr>Заголовки слайдов</vt:lpstr>
      </vt:variant>
      <vt:variant>
        <vt:i4>19</vt:i4>
      </vt:variant>
    </vt:vector>
  </HeadingPairs>
  <TitlesOfParts>
    <vt:vector size="25" baseType="lpstr">
      <vt:lpstr>Arial</vt:lpstr>
      <vt:lpstr>Arial Black</vt:lpstr>
      <vt:lpstr>Wingdings</vt:lpstr>
      <vt:lpstr>Times New Roman</vt:lpstr>
      <vt:lpstr>Студия</vt:lpstr>
      <vt:lpstr>Студия</vt:lpstr>
      <vt:lpstr>Sozialstaat Deutschland  DDR: Sozialpolitik im Sozialismus</vt:lpstr>
      <vt:lpstr>Gründung der DDR</vt:lpstr>
      <vt:lpstr>Massenorganisationen</vt:lpstr>
      <vt:lpstr>Familienpolitik</vt:lpstr>
      <vt:lpstr>Sozialistischer Städtebau</vt:lpstr>
      <vt:lpstr>Arbeiteraufstand  am 17. Juni 1953</vt:lpstr>
      <vt:lpstr>17. Juni 1953 ‒ Poetisches</vt:lpstr>
      <vt:lpstr>Industriearbeiterinnen</vt:lpstr>
      <vt:lpstr>Vorrang der Schwerindustrie</vt:lpstr>
      <vt:lpstr>Aktivistenbewegung</vt:lpstr>
      <vt:lpstr>Mauerbau</vt:lpstr>
      <vt:lpstr>Flucht in den Westen</vt:lpstr>
      <vt:lpstr>Berliner Mauer</vt:lpstr>
      <vt:lpstr>September 1961</vt:lpstr>
      <vt:lpstr>Arbeitsmarkt  in der Planwirtschaft</vt:lpstr>
      <vt:lpstr>Sozialistische Verfassung für die DDR</vt:lpstr>
      <vt:lpstr>DDR-Kindergarten</vt:lpstr>
      <vt:lpstr>Plattenbauten  für 50.000 Menschen</vt:lpstr>
      <vt:lpstr>Ferienarbeit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Sozialstaat Deutschland</dc:title>
  <dc:creator>marianna.buzoeva</dc:creator>
  <cp:lastModifiedBy>User</cp:lastModifiedBy>
  <cp:revision>111</cp:revision>
  <dcterms:created xsi:type="dcterms:W3CDTF">2010-12-03T15:31:44Z</dcterms:created>
  <dcterms:modified xsi:type="dcterms:W3CDTF">2012-12-19T09:55:41Z</dcterms:modified>
</cp:coreProperties>
</file>