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2"/>
  </p:notesMasterIdLst>
  <p:sldIdLst>
    <p:sldId id="256" r:id="rId2"/>
    <p:sldId id="269" r:id="rId3"/>
    <p:sldId id="270" r:id="rId4"/>
    <p:sldId id="271" r:id="rId5"/>
    <p:sldId id="272" r:id="rId6"/>
    <p:sldId id="273" r:id="rId7"/>
    <p:sldId id="274" r:id="rId8"/>
    <p:sldId id="275" r:id="rId9"/>
    <p:sldId id="276" r:id="rId10"/>
    <p:sldId id="277"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34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0702608-03FA-4E5E-BEF6-DD18A5FE1B18}" type="datetimeFigureOut">
              <a:rPr lang="ru-RU"/>
              <a:pPr>
                <a:defRPr/>
              </a:pPr>
              <a:t>04.07.2013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BEC349F-6D5A-4284-AA5E-8D6F669B35DD}" type="slidenum">
              <a:rPr lang="ru-RU"/>
              <a:pPr>
                <a:defRPr/>
              </a:pPr>
              <a:t>‹#›</a:t>
            </a:fld>
            <a:endParaRPr lang="ru-RU"/>
          </a:p>
        </p:txBody>
      </p:sp>
    </p:spTree>
    <p:extLst>
      <p:ext uri="{BB962C8B-B14F-4D97-AF65-F5344CB8AC3E}">
        <p14:creationId xmlns:p14="http://schemas.microsoft.com/office/powerpoint/2010/main" val="31289011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Rot="1" noChangeAspect="1" noTextEdit="1"/>
          </p:cNvSpPr>
          <p:nvPr>
            <p:ph type="sldImg"/>
          </p:nvPr>
        </p:nvSpPr>
        <p:spPr bwMode="auto">
          <a:noFill/>
          <a:ln>
            <a:solidFill>
              <a:srgbClr val="000000"/>
            </a:solidFill>
            <a:miter lim="800000"/>
            <a:headEnd/>
            <a:tailEnd/>
          </a:ln>
        </p:spPr>
      </p:sp>
      <p:sp>
        <p:nvSpPr>
          <p:cNvPr id="921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de-DE" smtClean="0"/>
              <a:t>Lösung: heiraten</a:t>
            </a:r>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TextEdit="1"/>
          </p:cNvSpPr>
          <p:nvPr>
            <p:ph type="sldImg"/>
          </p:nvPr>
        </p:nvSpPr>
        <p:spPr bwMode="auto">
          <a:noFill/>
          <a:ln>
            <a:solidFill>
              <a:srgbClr val="000000"/>
            </a:solidFill>
            <a:miter lim="800000"/>
            <a:headEnd/>
            <a:tailEnd/>
          </a:ln>
        </p:spPr>
      </p:sp>
      <p:sp>
        <p:nvSpPr>
          <p:cNvPr id="11266" name="Rectangle 3"/>
          <p:cNvSpPr>
            <a:spLocks noGrp="1"/>
          </p:cNvSpPr>
          <p:nvPr>
            <p:ph type="body" idx="1"/>
          </p:nvPr>
        </p:nvSpPr>
        <p:spPr bwMode="auto">
          <a:noFill/>
        </p:spPr>
        <p:txBody>
          <a:bodyPr wrap="square" numCol="1" anchor="t" anchorCtr="0" compatLnSpc="1">
            <a:prstTxWarp prst="textNoShape">
              <a:avLst/>
            </a:prstTxWarp>
          </a:bodyPr>
          <a:lstStyle/>
          <a:p>
            <a:pPr lvl="1" algn="just" eaLnBrk="1" hangingPunct="1">
              <a:spcBef>
                <a:spcPct val="0"/>
              </a:spcBef>
            </a:pPr>
            <a:r>
              <a:rPr lang="de-DE" smtClean="0"/>
              <a:t>1. abhandenkommen, 2. Abscheu</a:t>
            </a:r>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Rot="1" noChangeAspect="1" noTextEdit="1"/>
          </p:cNvSpPr>
          <p:nvPr>
            <p:ph type="sldImg"/>
          </p:nvPr>
        </p:nvSpPr>
        <p:spPr bwMode="auto">
          <a:noFill/>
          <a:ln>
            <a:solidFill>
              <a:srgbClr val="000000"/>
            </a:solidFill>
            <a:miter lim="800000"/>
            <a:headEnd/>
            <a:tailEnd/>
          </a:ln>
        </p:spPr>
      </p:sp>
      <p:sp>
        <p:nvSpPr>
          <p:cNvPr id="13314" name="Rectangle 3"/>
          <p:cNvSpPr>
            <a:spLocks noGrp="1"/>
          </p:cNvSpPr>
          <p:nvPr>
            <p:ph type="body" idx="1"/>
          </p:nvPr>
        </p:nvSpPr>
        <p:spPr bwMode="auto">
          <a:noFill/>
        </p:spPr>
        <p:txBody>
          <a:bodyPr wrap="square" numCol="1" anchor="t" anchorCtr="0" compatLnSpc="1">
            <a:prstTxWarp prst="textNoShape">
              <a:avLst/>
            </a:prstTxWarp>
          </a:bodyPr>
          <a:lstStyle/>
          <a:p>
            <a:pPr lvl="1" algn="just" eaLnBrk="1" hangingPunct="1">
              <a:spcBef>
                <a:spcPct val="0"/>
              </a:spcBef>
            </a:pPr>
            <a:r>
              <a:rPr lang="de-DE" smtClean="0"/>
              <a:t>3. Hochzeit feiern, 4. Braut</a:t>
            </a:r>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de-DE" smtClean="0"/>
              <a:t>5. nörgeln</a:t>
            </a:r>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de-DE" smtClean="0"/>
              <a:t>Das Bild ist entnommen aus: www.shutterstock.com</a:t>
            </a:r>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de-DE" smtClean="0"/>
              <a:t>Das Bild ist entnommen aus: www.shutterstock.com</a:t>
            </a:r>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1EF451D8-169C-416E-BBC1-17334E58E9DA}" type="datetimeFigureOut">
              <a:rPr lang="ru-RU"/>
              <a:pPr>
                <a:defRPr/>
              </a:pPr>
              <a:t>04.07.2013</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1010DCD9-6718-44C4-B772-4C183FD0BD1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3"/>
          <p:cNvSpPr>
            <a:spLocks noGrp="1"/>
          </p:cNvSpPr>
          <p:nvPr>
            <p:ph type="dt" sz="half" idx="10"/>
          </p:nvPr>
        </p:nvSpPr>
        <p:spPr/>
        <p:txBody>
          <a:bodyPr/>
          <a:lstStyle>
            <a:lvl1pPr>
              <a:defRPr/>
            </a:lvl1pPr>
          </a:lstStyle>
          <a:p>
            <a:pPr>
              <a:defRPr/>
            </a:pPr>
            <a:fld id="{E719E475-87E3-42A3-A43C-38891E366567}" type="datetimeFigureOut">
              <a:rPr lang="ru-RU"/>
              <a:pPr>
                <a:defRPr/>
              </a:pPr>
              <a:t>04.07.2013</a:t>
            </a:fld>
            <a:endParaRPr lang="ru-RU"/>
          </a:p>
        </p:txBody>
      </p:sp>
      <p:sp>
        <p:nvSpPr>
          <p:cNvPr id="13" name="Footer Placeholder 4"/>
          <p:cNvSpPr>
            <a:spLocks noGrp="1"/>
          </p:cNvSpPr>
          <p:nvPr>
            <p:ph type="ftr" sz="quarter" idx="11"/>
          </p:nvPr>
        </p:nvSpPr>
        <p:spPr/>
        <p:txBody>
          <a:bodyPr/>
          <a:lstStyle>
            <a:lvl1pPr>
              <a:defRPr/>
            </a:lvl1pPr>
          </a:lstStyle>
          <a:p>
            <a:pPr>
              <a:defRPr/>
            </a:pPr>
            <a:endParaRPr lang="ru-RU"/>
          </a:p>
        </p:txBody>
      </p:sp>
      <p:sp>
        <p:nvSpPr>
          <p:cNvPr id="14" name="Slide Number Placeholder 5"/>
          <p:cNvSpPr>
            <a:spLocks noGrp="1"/>
          </p:cNvSpPr>
          <p:nvPr>
            <p:ph type="sldNum" sz="quarter" idx="12"/>
          </p:nvPr>
        </p:nvSpPr>
        <p:spPr/>
        <p:txBody>
          <a:bodyPr/>
          <a:lstStyle>
            <a:lvl1pPr>
              <a:defRPr/>
            </a:lvl1pPr>
          </a:lstStyle>
          <a:p>
            <a:pPr>
              <a:defRPr/>
            </a:pPr>
            <a:fld id="{2F836B1E-8770-4C0B-88DF-2AE4F10162F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7096DC01-BE21-4402-8384-0E48ABE8DB14}" type="datetimeFigureOut">
              <a:rPr lang="ru-RU"/>
              <a:pPr>
                <a:defRPr/>
              </a:pPr>
              <a:t>04.07.2013</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9EA822E4-7C7B-41B9-8DE0-DE627B353FA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27"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5" name="Date Placeholder 4"/>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cs typeface="+mn-cs"/>
              </a:defRPr>
            </a:lvl1pPr>
          </a:lstStyle>
          <a:p>
            <a:pPr>
              <a:defRPr/>
            </a:pPr>
            <a:fld id="{54D0E851-4702-4F90-821E-0685699226E6}" type="datetimeFigureOut">
              <a:rPr lang="ru-RU"/>
              <a:pPr>
                <a:defRPr/>
              </a:pPr>
              <a:t>04.07.2013</a:t>
            </a:fld>
            <a:endParaRPr lang="ru-RU"/>
          </a:p>
        </p:txBody>
      </p:sp>
      <p:sp>
        <p:nvSpPr>
          <p:cNvPr id="16" name="Footer Placeholder 5"/>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fontAlgn="auto">
              <a:spcBef>
                <a:spcPts val="0"/>
              </a:spcBef>
              <a:spcAft>
                <a:spcPts val="0"/>
              </a:spcAft>
              <a:defRPr sz="1100" b="1">
                <a:solidFill>
                  <a:schemeClr val="tx1">
                    <a:lumMod val="50000"/>
                    <a:lumOff val="50000"/>
                  </a:schemeClr>
                </a:solidFill>
                <a:latin typeface="+mn-lt"/>
                <a:cs typeface="+mn-cs"/>
              </a:defRPr>
            </a:lvl1pPr>
          </a:lstStyle>
          <a:p>
            <a:pPr>
              <a:defRPr/>
            </a:pPr>
            <a:endParaRPr lang="ru-RU"/>
          </a:p>
        </p:txBody>
      </p:sp>
      <p:sp>
        <p:nvSpPr>
          <p:cNvPr id="17" name="Slide Number Placeholder 6"/>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lumMod val="50000"/>
                    <a:lumOff val="50000"/>
                  </a:schemeClr>
                </a:solidFill>
                <a:latin typeface="+mn-lt"/>
                <a:cs typeface="+mn-cs"/>
              </a:defRPr>
            </a:lvl1pPr>
          </a:lstStyle>
          <a:p>
            <a:pPr>
              <a:defRPr/>
            </a:pPr>
            <a:fld id="{A3A84941-8F22-46EA-A2F4-F8327DBAE2C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Lst>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Arial" charset="0"/>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Arial"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Arial"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Arial"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Aria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Arial" charset="0"/>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Arial" charset="0"/>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Arial" charset="0"/>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Arial" charset="0"/>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Arial" charset="0"/>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73200" y="5053013"/>
            <a:ext cx="5637213" cy="881062"/>
          </a:xfrm>
        </p:spPr>
        <p:txBody>
          <a:bodyPr/>
          <a:lstStyle/>
          <a:p>
            <a:pPr eaLnBrk="1" hangingPunct="1">
              <a:lnSpc>
                <a:spcPct val="80000"/>
              </a:lnSpc>
            </a:pPr>
            <a:r>
              <a:rPr lang="ru-RU" sz="1600" smtClean="0"/>
              <a:t>Издательский дом «Первое сентября»,</a:t>
            </a:r>
          </a:p>
          <a:p>
            <a:pPr eaLnBrk="1" hangingPunct="1">
              <a:lnSpc>
                <a:spcPct val="80000"/>
              </a:lnSpc>
            </a:pPr>
            <a:r>
              <a:rPr lang="ru-RU" sz="1600" smtClean="0"/>
              <a:t>журнал «Немецкий язык», июль</a:t>
            </a:r>
            <a:r>
              <a:rPr lang="ru-RU" sz="1600" smtClean="0">
                <a:cs typeface="Arial" charset="0"/>
              </a:rPr>
              <a:t>‒</a:t>
            </a:r>
            <a:r>
              <a:rPr lang="ru-RU" sz="1600" smtClean="0"/>
              <a:t>август 2013, </a:t>
            </a:r>
          </a:p>
          <a:p>
            <a:pPr eaLnBrk="1" hangingPunct="1">
              <a:lnSpc>
                <a:spcPct val="80000"/>
              </a:lnSpc>
            </a:pPr>
            <a:r>
              <a:rPr lang="ru-RU" sz="1600" smtClean="0"/>
              <a:t>с. 4</a:t>
            </a:r>
            <a:r>
              <a:rPr lang="ru-RU" sz="1600" smtClean="0">
                <a:latin typeface="Century Gothic" pitchFamily="34" charset="0"/>
              </a:rPr>
              <a:t>–</a:t>
            </a:r>
            <a:r>
              <a:rPr lang="ru-RU" sz="1600" smtClean="0"/>
              <a:t>7</a:t>
            </a:r>
          </a:p>
        </p:txBody>
      </p:sp>
      <p:sp>
        <p:nvSpPr>
          <p:cNvPr id="6146" name="WordArt 9" descr="Бумажный пакет"/>
          <p:cNvSpPr>
            <a:spLocks noChangeArrowheads="1" noChangeShapeType="1" noTextEdit="1"/>
          </p:cNvSpPr>
          <p:nvPr/>
        </p:nvSpPr>
        <p:spPr bwMode="auto">
          <a:xfrm>
            <a:off x="684213" y="2781300"/>
            <a:ext cx="7200900" cy="1655763"/>
          </a:xfrm>
          <a:prstGeom prst="rect">
            <a:avLst/>
          </a:prstGeom>
        </p:spPr>
        <p:txBody>
          <a:bodyPr wrap="none" fromWordArt="1">
            <a:prstTxWarp prst="textPlain">
              <a:avLst>
                <a:gd name="adj" fmla="val 50000"/>
              </a:avLst>
            </a:prstTxWarp>
          </a:bodyPr>
          <a:lstStyle/>
          <a:p>
            <a:pPr algn="ctr"/>
            <a:r>
              <a:rPr lang="de-DE" sz="36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a:cs typeface="Times New Roman"/>
              </a:rPr>
              <a:t>New Yorker findet Freundin </a:t>
            </a:r>
          </a:p>
          <a:p>
            <a:pPr algn="ctr"/>
            <a:r>
              <a:rPr lang="de-DE" sz="36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a:cs typeface="Times New Roman"/>
              </a:rPr>
              <a:t>nach 40 Jahren wieder</a:t>
            </a:r>
            <a:endParaRPr lang="ru-RU" sz="36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a:cs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bwMode="auto">
          <a:xfrm>
            <a:off x="1763713" y="5445125"/>
            <a:ext cx="6511925" cy="1143000"/>
          </a:xfrm>
          <a:noFill/>
        </p:spPr>
        <p:txBody>
          <a:bodyPr wrap="square" numCol="1" compatLnSpc="1">
            <a:prstTxWarp prst="textNoShape">
              <a:avLst/>
            </a:prstTxWarp>
          </a:bodyPr>
          <a:lstStyle/>
          <a:p>
            <a:pPr eaLnBrk="1" hangingPunct="1"/>
            <a:r>
              <a:rPr lang="de-DE" smtClean="0">
                <a:solidFill>
                  <a:schemeClr val="tx1"/>
                </a:solidFill>
                <a:effectLst/>
                <a:latin typeface="Trebuchet MS" pitchFamily="34" charset="0"/>
              </a:rPr>
              <a:t>Bild als Sprechanlass</a:t>
            </a:r>
            <a:endParaRPr lang="ru-RU" smtClean="0">
              <a:solidFill>
                <a:schemeClr val="tx1"/>
              </a:solidFill>
              <a:effectLst/>
              <a:latin typeface="Trebuchet MS" pitchFamily="34" charset="0"/>
            </a:endParaRPr>
          </a:p>
        </p:txBody>
      </p:sp>
      <p:pic>
        <p:nvPicPr>
          <p:cNvPr id="20482" name="Picture 4" descr="p_7_Regenschirm_shutterstock_11765166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403350" y="0"/>
            <a:ext cx="7740650" cy="515778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p:cNvSpPr>
          <p:nvPr>
            <p:ph type="title" idx="4294967295"/>
          </p:nvPr>
        </p:nvSpPr>
        <p:spPr bwMode="auto">
          <a:noFill/>
        </p:spPr>
        <p:txBody>
          <a:bodyPr wrap="square" numCol="1" compatLnSpc="1">
            <a:prstTxWarp prst="textNoShape">
              <a:avLst/>
            </a:prstTxWarp>
          </a:bodyPr>
          <a:lstStyle/>
          <a:p>
            <a:pPr eaLnBrk="1" hangingPunct="1"/>
            <a:r>
              <a:rPr lang="de-DE" sz="4200" smtClean="0">
                <a:solidFill>
                  <a:schemeClr val="tx1"/>
                </a:solidFill>
                <a:effectLst/>
                <a:latin typeface="Trebuchet MS" pitchFamily="34" charset="0"/>
              </a:rPr>
              <a:t>Welches Wort wird definiert?  </a:t>
            </a:r>
            <a:endParaRPr lang="ru-RU" sz="4200" smtClean="0">
              <a:solidFill>
                <a:schemeClr val="tx1"/>
              </a:solidFill>
              <a:effectLst/>
              <a:latin typeface="Trebuchet MS" pitchFamily="34" charset="0"/>
            </a:endParaRPr>
          </a:p>
        </p:txBody>
      </p:sp>
      <p:sp>
        <p:nvSpPr>
          <p:cNvPr id="7170" name="Rectangle 3"/>
          <p:cNvSpPr>
            <a:spLocks noGrp="1"/>
          </p:cNvSpPr>
          <p:nvPr>
            <p:ph type="body" idx="4294967295"/>
          </p:nvPr>
        </p:nvSpPr>
        <p:spPr/>
        <p:txBody>
          <a:bodyPr/>
          <a:lstStyle/>
          <a:p>
            <a:pPr lvl="1" algn="just" eaLnBrk="1" hangingPunct="1">
              <a:spcBef>
                <a:spcPct val="0"/>
              </a:spcBef>
              <a:spcAft>
                <a:spcPct val="0"/>
              </a:spcAft>
            </a:pPr>
            <a:r>
              <a:rPr lang="de-DE" sz="4000" smtClean="0">
                <a:latin typeface="Trebuchet MS" pitchFamily="34" charset="0"/>
              </a:rPr>
              <a:t>etwas von Neuem finden; etwas  finden und dadurch wiedererlangen – _________________</a:t>
            </a:r>
          </a:p>
          <a:p>
            <a:pPr eaLnBrk="1" hangingPunct="1">
              <a:buFont typeface="Georgia" pitchFamily="18" charset="0"/>
              <a:buNone/>
            </a:pPr>
            <a:endParaRPr lang="ru-RU" sz="4200" smtClean="0">
              <a:latin typeface="Trebuchet MS"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p:cNvSpPr>
          <p:nvPr>
            <p:ph type="title" idx="4294967295"/>
          </p:nvPr>
        </p:nvSpPr>
        <p:spPr bwMode="auto">
          <a:xfrm>
            <a:off x="1835150" y="5715000"/>
            <a:ext cx="6511925" cy="1143000"/>
          </a:xfrm>
          <a:noFill/>
        </p:spPr>
        <p:txBody>
          <a:bodyPr wrap="square" numCol="1" compatLnSpc="1">
            <a:prstTxWarp prst="textNoShape">
              <a:avLst/>
            </a:prstTxWarp>
          </a:bodyPr>
          <a:lstStyle/>
          <a:p>
            <a:pPr eaLnBrk="1" hangingPunct="1"/>
            <a:r>
              <a:rPr lang="de-DE" smtClean="0">
                <a:solidFill>
                  <a:schemeClr val="tx1"/>
                </a:solidFill>
                <a:effectLst/>
                <a:latin typeface="Trebuchet MS" pitchFamily="34" charset="0"/>
              </a:rPr>
              <a:t>Synonymische Reihe</a:t>
            </a:r>
            <a:endParaRPr lang="ru-RU" smtClean="0">
              <a:solidFill>
                <a:schemeClr val="tx1"/>
              </a:solidFill>
              <a:effectLst/>
              <a:latin typeface="Trebuchet MS" pitchFamily="34" charset="0"/>
            </a:endParaRPr>
          </a:p>
        </p:txBody>
      </p:sp>
      <p:sp>
        <p:nvSpPr>
          <p:cNvPr id="8194" name="Rectangle 3"/>
          <p:cNvSpPr>
            <a:spLocks noGrp="1"/>
          </p:cNvSpPr>
          <p:nvPr>
            <p:ph type="body" idx="4294967295"/>
          </p:nvPr>
        </p:nvSpPr>
        <p:spPr/>
        <p:txBody>
          <a:bodyPr/>
          <a:lstStyle/>
          <a:p>
            <a:pPr algn="just" eaLnBrk="1" hangingPunct="1">
              <a:lnSpc>
                <a:spcPct val="80000"/>
              </a:lnSpc>
              <a:spcBef>
                <a:spcPct val="0"/>
              </a:spcBef>
              <a:spcAft>
                <a:spcPct val="0"/>
              </a:spcAft>
              <a:buFont typeface="Georgia" pitchFamily="18" charset="0"/>
              <a:buNone/>
            </a:pPr>
            <a:r>
              <a:rPr lang="de-DE" sz="2400" smtClean="0">
                <a:latin typeface="Trebuchet MS" pitchFamily="34" charset="0"/>
              </a:rPr>
              <a:t>verehelichen • vermählen • heimführen • unter die Haube kommen • in den Ehestand treten • eine Ehe eingehen / schließen • im Hafen der Ehe landen  • in den Hafen der Ehe einlaufen • vor Anker gehen • den Bund fürs Leben schließen • jmdm. die Hand fürs Leben reichen • jmdm. das Jawort geben • Hochzeit machen / halten / feiern • sich trauen lassen • getraut werden • in den heiligen Stand der Ehe treten •  zum Altar führen • die Ringe tauschen / wechseln • sich eine Frau / einen Mann nehmen •  sich in das Ehejoch beugen • es gibt ein Happy-End • eine gute Partie machen • sich einen Goldfisch angeln • ernste Absichten haben • es ernst meinen</a:t>
            </a:r>
          </a:p>
          <a:p>
            <a:pPr eaLnBrk="1" hangingPunct="1">
              <a:lnSpc>
                <a:spcPct val="80000"/>
              </a:lnSpc>
              <a:buFont typeface="Georgia" pitchFamily="18" charset="0"/>
              <a:buNone/>
            </a:pPr>
            <a:endParaRPr lang="ru-RU" sz="2400" smtClean="0">
              <a:latin typeface="Trebuchet MS"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p:cNvSpPr>
          <p:nvPr>
            <p:ph type="title" idx="4294967295"/>
          </p:nvPr>
        </p:nvSpPr>
        <p:spPr bwMode="auto">
          <a:noFill/>
        </p:spPr>
        <p:txBody>
          <a:bodyPr wrap="square" numCol="1" compatLnSpc="1">
            <a:prstTxWarp prst="textNoShape">
              <a:avLst/>
            </a:prstTxWarp>
          </a:bodyPr>
          <a:lstStyle/>
          <a:p>
            <a:pPr eaLnBrk="1" hangingPunct="1"/>
            <a:r>
              <a:rPr lang="de-DE" sz="4200" smtClean="0">
                <a:solidFill>
                  <a:schemeClr val="tx1"/>
                </a:solidFill>
                <a:effectLst/>
                <a:latin typeface="Trebuchet MS" pitchFamily="34" charset="0"/>
              </a:rPr>
              <a:t>Was passt nicht in die Reihe?</a:t>
            </a:r>
            <a:endParaRPr lang="ru-RU" sz="4200" smtClean="0">
              <a:solidFill>
                <a:schemeClr val="tx1"/>
              </a:solidFill>
              <a:effectLst/>
              <a:latin typeface="Trebuchet MS" pitchFamily="34" charset="0"/>
            </a:endParaRPr>
          </a:p>
        </p:txBody>
      </p:sp>
      <p:sp>
        <p:nvSpPr>
          <p:cNvPr id="10242" name="Rectangle 3"/>
          <p:cNvSpPr>
            <a:spLocks noGrp="1"/>
          </p:cNvSpPr>
          <p:nvPr>
            <p:ph type="body" idx="4294967295"/>
          </p:nvPr>
        </p:nvSpPr>
        <p:spPr/>
        <p:txBody>
          <a:bodyPr/>
          <a:lstStyle/>
          <a:p>
            <a:pPr eaLnBrk="1" hangingPunct="1"/>
            <a:r>
              <a:rPr lang="de-DE" sz="2600" smtClean="0">
                <a:latin typeface="Trebuchet MS" pitchFamily="34" charset="0"/>
              </a:rPr>
              <a:t>1. suchen, fahnden, abhandenkommen, auf der Suche sein, ausschauen, Ausschau halten, sich nach jmdm. / nach etwas den Hals verrenken</a:t>
            </a:r>
          </a:p>
          <a:p>
            <a:pPr eaLnBrk="1" hangingPunct="1">
              <a:buFont typeface="Georgia" pitchFamily="18" charset="0"/>
              <a:buNone/>
            </a:pPr>
            <a:endParaRPr lang="de-DE" sz="2600" smtClean="0">
              <a:latin typeface="Trebuchet MS" pitchFamily="34" charset="0"/>
            </a:endParaRPr>
          </a:p>
          <a:p>
            <a:pPr eaLnBrk="1" hangingPunct="1">
              <a:buFont typeface="Georgia" pitchFamily="18" charset="0"/>
              <a:buNone/>
            </a:pPr>
            <a:endParaRPr lang="de-DE" sz="2600" smtClean="0">
              <a:latin typeface="Trebuchet MS" pitchFamily="34" charset="0"/>
            </a:endParaRPr>
          </a:p>
          <a:p>
            <a:pPr eaLnBrk="1" hangingPunct="1"/>
            <a:r>
              <a:rPr lang="de-DE" sz="2600" smtClean="0">
                <a:latin typeface="Trebuchet MS" pitchFamily="34" charset="0"/>
              </a:rPr>
              <a:t>2. Amor, Liebe, Innigkeit, Huld, Gunst, Minne, Abscheu, Zuneigung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p:cNvSpPr>
          <p:nvPr>
            <p:ph type="title" idx="4294967295"/>
          </p:nvPr>
        </p:nvSpPr>
        <p:spPr bwMode="auto">
          <a:noFill/>
        </p:spPr>
        <p:txBody>
          <a:bodyPr wrap="square" numCol="1" compatLnSpc="1">
            <a:prstTxWarp prst="textNoShape">
              <a:avLst/>
            </a:prstTxWarp>
          </a:bodyPr>
          <a:lstStyle/>
          <a:p>
            <a:pPr eaLnBrk="1" hangingPunct="1"/>
            <a:r>
              <a:rPr lang="de-DE" sz="4200" smtClean="0">
                <a:solidFill>
                  <a:schemeClr val="tx1"/>
                </a:solidFill>
                <a:effectLst/>
                <a:latin typeface="Trebuchet MS" pitchFamily="34" charset="0"/>
              </a:rPr>
              <a:t>Was passt nicht in die Reihe?</a:t>
            </a:r>
            <a:endParaRPr lang="ru-RU" sz="4200" smtClean="0">
              <a:solidFill>
                <a:schemeClr val="tx1"/>
              </a:solidFill>
              <a:effectLst/>
              <a:latin typeface="Trebuchet MS" pitchFamily="34" charset="0"/>
            </a:endParaRPr>
          </a:p>
        </p:txBody>
      </p:sp>
      <p:sp>
        <p:nvSpPr>
          <p:cNvPr id="12290" name="Rectangle 3"/>
          <p:cNvSpPr>
            <a:spLocks noGrp="1"/>
          </p:cNvSpPr>
          <p:nvPr>
            <p:ph type="body" idx="4294967295"/>
          </p:nvPr>
        </p:nvSpPr>
        <p:spPr/>
        <p:txBody>
          <a:bodyPr/>
          <a:lstStyle/>
          <a:p>
            <a:pPr eaLnBrk="1" hangingPunct="1"/>
            <a:r>
              <a:rPr lang="de-DE" sz="3000" smtClean="0">
                <a:latin typeface="Trebuchet MS" pitchFamily="34" charset="0"/>
              </a:rPr>
              <a:t>3. sich trennen, die Ehe auflösen, die Scheidung aussprechen, sich scheiden lassen, Hochzeit feiern</a:t>
            </a:r>
          </a:p>
          <a:p>
            <a:pPr eaLnBrk="1" hangingPunct="1"/>
            <a:endParaRPr lang="de-DE" sz="3000" smtClean="0">
              <a:latin typeface="Trebuchet MS" pitchFamily="34" charset="0"/>
            </a:endParaRPr>
          </a:p>
          <a:p>
            <a:pPr eaLnBrk="1" hangingPunct="1"/>
            <a:r>
              <a:rPr lang="de-DE" sz="3000" smtClean="0">
                <a:latin typeface="Trebuchet MS" pitchFamily="34" charset="0"/>
              </a:rPr>
              <a:t>4. Witwe, Hinterbliebene, Braut, Witfrau</a:t>
            </a:r>
          </a:p>
          <a:p>
            <a:pPr eaLnBrk="1" hangingPunct="1">
              <a:buFont typeface="Georgia" pitchFamily="18" charset="0"/>
              <a:buNone/>
            </a:pPr>
            <a:endParaRPr lang="ru-RU" smtClean="0">
              <a:latin typeface="Trebuchet MS"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idx="4294967295"/>
          </p:nvPr>
        </p:nvSpPr>
        <p:spPr bwMode="auto">
          <a:xfrm>
            <a:off x="1835150" y="5229225"/>
            <a:ext cx="6511925" cy="1143000"/>
          </a:xfrm>
          <a:noFill/>
        </p:spPr>
        <p:txBody>
          <a:bodyPr wrap="square" numCol="1" compatLnSpc="1">
            <a:prstTxWarp prst="textNoShape">
              <a:avLst/>
            </a:prstTxWarp>
          </a:bodyPr>
          <a:lstStyle/>
          <a:p>
            <a:pPr eaLnBrk="1" hangingPunct="1"/>
            <a:r>
              <a:rPr lang="de-DE" sz="4200" smtClean="0">
                <a:solidFill>
                  <a:schemeClr val="tx1"/>
                </a:solidFill>
                <a:effectLst/>
                <a:latin typeface="Trebuchet MS" pitchFamily="34" charset="0"/>
              </a:rPr>
              <a:t>Was passt nicht in die Reihe?</a:t>
            </a:r>
            <a:endParaRPr lang="ru-RU" sz="4200" smtClean="0">
              <a:solidFill>
                <a:schemeClr val="tx1"/>
              </a:solidFill>
              <a:effectLst/>
              <a:latin typeface="Trebuchet MS" pitchFamily="34" charset="0"/>
            </a:endParaRPr>
          </a:p>
        </p:txBody>
      </p:sp>
      <p:sp>
        <p:nvSpPr>
          <p:cNvPr id="14338" name="Rectangle 3"/>
          <p:cNvSpPr>
            <a:spLocks noGrp="1"/>
          </p:cNvSpPr>
          <p:nvPr>
            <p:ph type="body" idx="4294967295"/>
          </p:nvPr>
        </p:nvSpPr>
        <p:spPr/>
        <p:txBody>
          <a:bodyPr/>
          <a:lstStyle/>
          <a:p>
            <a:pPr eaLnBrk="1" hangingPunct="1"/>
            <a:r>
              <a:rPr lang="de-DE" sz="3000" smtClean="0">
                <a:latin typeface="Trebuchet MS" pitchFamily="34" charset="0"/>
              </a:rPr>
              <a:t>5. sich freuen, Wohlgefallen haben, Freude empfinden, das Herz geht jmdm. auf, hurra schreien, nörgeln, ausflippen, vor Freude an die Decke springen, sich freuen wie ein Schneekönig, jmdm. hüpft das Herz vor Freude, jmdm. lacht das Herz im Leibe</a:t>
            </a:r>
          </a:p>
          <a:p>
            <a:pPr eaLnBrk="1" hangingPunct="1"/>
            <a:endParaRPr lang="ru-RU" sz="3000" smtClean="0">
              <a:latin typeface="Trebuchet MS"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bwMode="auto">
          <a:xfrm>
            <a:off x="684213" y="5516563"/>
            <a:ext cx="7593012" cy="1143000"/>
          </a:xfrm>
          <a:noFill/>
        </p:spPr>
        <p:txBody>
          <a:bodyPr wrap="square" numCol="1" compatLnSpc="1">
            <a:prstTxWarp prst="textNoShape">
              <a:avLst/>
            </a:prstTxWarp>
          </a:bodyPr>
          <a:lstStyle/>
          <a:p>
            <a:pPr eaLnBrk="1" hangingPunct="1"/>
            <a:r>
              <a:rPr lang="de-DE" i="1" smtClean="0">
                <a:solidFill>
                  <a:schemeClr val="tx1"/>
                </a:solidFill>
                <a:effectLst/>
                <a:latin typeface="Trebuchet MS" pitchFamily="34" charset="0"/>
              </a:rPr>
              <a:t>Freundschaft</a:t>
            </a:r>
            <a:r>
              <a:rPr lang="de-DE" smtClean="0">
                <a:solidFill>
                  <a:schemeClr val="tx1"/>
                </a:solidFill>
                <a:effectLst/>
                <a:latin typeface="Trebuchet MS" pitchFamily="34" charset="0"/>
              </a:rPr>
              <a:t> oder </a:t>
            </a:r>
            <a:r>
              <a:rPr lang="de-DE" i="1" smtClean="0">
                <a:solidFill>
                  <a:schemeClr val="tx1"/>
                </a:solidFill>
                <a:effectLst/>
                <a:latin typeface="Trebuchet MS" pitchFamily="34" charset="0"/>
              </a:rPr>
              <a:t>Liebe</a:t>
            </a:r>
            <a:r>
              <a:rPr lang="de-DE" smtClean="0">
                <a:solidFill>
                  <a:schemeClr val="tx1"/>
                </a:solidFill>
                <a:effectLst/>
                <a:latin typeface="Trebuchet MS" pitchFamily="34" charset="0"/>
              </a:rPr>
              <a:t>?</a:t>
            </a:r>
            <a:endParaRPr lang="ru-RU" smtClean="0">
              <a:solidFill>
                <a:schemeClr val="tx1"/>
              </a:solidFill>
              <a:effectLst/>
              <a:latin typeface="Trebuchet MS" pitchFamily="34" charset="0"/>
            </a:endParaRPr>
          </a:p>
        </p:txBody>
      </p:sp>
      <p:graphicFrame>
        <p:nvGraphicFramePr>
          <p:cNvPr id="45088" name="Group 32"/>
          <p:cNvGraphicFramePr>
            <a:graphicFrameLocks noGrp="1"/>
          </p:cNvGraphicFramePr>
          <p:nvPr>
            <p:ph sz="half" idx="4294967295"/>
          </p:nvPr>
        </p:nvGraphicFramePr>
        <p:xfrm>
          <a:off x="1187450" y="620713"/>
          <a:ext cx="7129463" cy="1295401"/>
        </p:xfrm>
        <a:graphic>
          <a:graphicData uri="http://schemas.openxmlformats.org/drawingml/2006/table">
            <a:tbl>
              <a:tblPr/>
              <a:tblGrid>
                <a:gridCol w="3565525"/>
                <a:gridCol w="3563938"/>
              </a:tblGrid>
              <a:tr h="636588">
                <a:tc>
                  <a:txBody>
                    <a:bodyPr/>
                    <a:lstStyle/>
                    <a:p>
                      <a:pPr marL="46038" marR="0" lvl="0" indent="0" algn="ctr" defTabSz="914400" rtl="0" eaLnBrk="1" fontAlgn="base" latinLnBrk="0" hangingPunct="1">
                        <a:lnSpc>
                          <a:spcPct val="100000"/>
                        </a:lnSpc>
                        <a:spcBef>
                          <a:spcPct val="20000"/>
                        </a:spcBef>
                        <a:spcAft>
                          <a:spcPts val="300"/>
                        </a:spcAft>
                        <a:buClr>
                          <a:srgbClr val="C3260C"/>
                        </a:buClr>
                        <a:buSzPct val="130000"/>
                        <a:buFont typeface="Georgia" pitchFamily="18" charset="0"/>
                        <a:buNone/>
                        <a:tabLst/>
                      </a:pPr>
                      <a:r>
                        <a:rPr kumimoji="0" lang="de-DE" sz="2800" b="0" i="0" u="none" strike="noStrike" cap="none" normalizeH="0" baseline="0" smtClean="0">
                          <a:ln>
                            <a:noFill/>
                          </a:ln>
                          <a:solidFill>
                            <a:srgbClr val="404040"/>
                          </a:solidFill>
                          <a:effectLst/>
                          <a:latin typeface="Trebuchet MS" pitchFamily="34" charset="0"/>
                        </a:rPr>
                        <a:t>Freundschaft</a:t>
                      </a:r>
                      <a:endParaRPr kumimoji="0" lang="ru-RU" sz="2800" b="0" i="0" u="none" strike="noStrike" cap="none" normalizeH="0" baseline="0" smtClean="0">
                        <a:ln>
                          <a:noFill/>
                        </a:ln>
                        <a:solidFill>
                          <a:srgbClr val="404040"/>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038" marR="0" lvl="0" indent="0" algn="ctr" defTabSz="914400" rtl="0" eaLnBrk="1" fontAlgn="base" latinLnBrk="0" hangingPunct="1">
                        <a:lnSpc>
                          <a:spcPct val="100000"/>
                        </a:lnSpc>
                        <a:spcBef>
                          <a:spcPct val="20000"/>
                        </a:spcBef>
                        <a:spcAft>
                          <a:spcPts val="300"/>
                        </a:spcAft>
                        <a:buClr>
                          <a:srgbClr val="C3260C"/>
                        </a:buClr>
                        <a:buSzPct val="130000"/>
                        <a:buFont typeface="Georgia" pitchFamily="18" charset="0"/>
                        <a:buNone/>
                        <a:tabLst/>
                      </a:pPr>
                      <a:r>
                        <a:rPr kumimoji="0" lang="de-DE" sz="2800" b="0" i="0" u="none" strike="noStrike" cap="none" normalizeH="0" baseline="0" smtClean="0">
                          <a:ln>
                            <a:noFill/>
                          </a:ln>
                          <a:solidFill>
                            <a:srgbClr val="404040"/>
                          </a:solidFill>
                          <a:effectLst/>
                          <a:latin typeface="Trebuchet MS" pitchFamily="34" charset="0"/>
                        </a:rPr>
                        <a:t>Liebe</a:t>
                      </a:r>
                      <a:endParaRPr kumimoji="0" lang="ru-RU" sz="2800" b="0" i="0" u="none" strike="noStrike" cap="none" normalizeH="0" baseline="0" smtClean="0">
                        <a:ln>
                          <a:noFill/>
                        </a:ln>
                        <a:solidFill>
                          <a:srgbClr val="404040"/>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8813">
                <a:tc>
                  <a:txBody>
                    <a:bodyPr/>
                    <a:lstStyle/>
                    <a:p>
                      <a:pPr marL="46038" marR="0" lvl="0" indent="0" algn="l" defTabSz="914400" rtl="0" eaLnBrk="1" fontAlgn="base" latinLnBrk="0" hangingPunct="1">
                        <a:lnSpc>
                          <a:spcPct val="100000"/>
                        </a:lnSpc>
                        <a:spcBef>
                          <a:spcPct val="20000"/>
                        </a:spcBef>
                        <a:spcAft>
                          <a:spcPts val="300"/>
                        </a:spcAft>
                        <a:buClr>
                          <a:srgbClr val="C3260C"/>
                        </a:buClr>
                        <a:buSzPct val="130000"/>
                        <a:buFont typeface="Georgia" pitchFamily="18" charset="0"/>
                        <a:buNone/>
                        <a:tabLst/>
                      </a:pPr>
                      <a:endParaRPr kumimoji="0" lang="ru-RU" sz="2000" b="0" i="0" u="none" strike="noStrike" cap="none" normalizeH="0" baseline="0" smtClean="0">
                        <a:ln>
                          <a:noFill/>
                        </a:ln>
                        <a:solidFill>
                          <a:srgbClr val="404040"/>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038" marR="0" lvl="0" indent="0" algn="l" defTabSz="914400" rtl="0" eaLnBrk="1" fontAlgn="base" latinLnBrk="0" hangingPunct="1">
                        <a:lnSpc>
                          <a:spcPct val="100000"/>
                        </a:lnSpc>
                        <a:spcBef>
                          <a:spcPct val="20000"/>
                        </a:spcBef>
                        <a:spcAft>
                          <a:spcPts val="300"/>
                        </a:spcAft>
                        <a:buClr>
                          <a:srgbClr val="C3260C"/>
                        </a:buClr>
                        <a:buSzPct val="130000"/>
                        <a:buFont typeface="Georgia" pitchFamily="18" charset="0"/>
                        <a:buNone/>
                        <a:tabLst/>
                      </a:pPr>
                      <a:endParaRPr kumimoji="0" lang="ru-RU" sz="2000" b="0" i="0" u="none" strike="noStrike" cap="none" normalizeH="0" baseline="0" smtClean="0">
                        <a:ln>
                          <a:noFill/>
                        </a:ln>
                        <a:solidFill>
                          <a:srgbClr val="404040"/>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5093" name="Group 37"/>
          <p:cNvGraphicFramePr>
            <a:graphicFrameLocks noGrp="1"/>
          </p:cNvGraphicFramePr>
          <p:nvPr>
            <p:ph sz="half" idx="4294967295"/>
          </p:nvPr>
        </p:nvGraphicFramePr>
        <p:xfrm>
          <a:off x="1187450" y="2133600"/>
          <a:ext cx="7129463" cy="2951163"/>
        </p:xfrm>
        <a:graphic>
          <a:graphicData uri="http://schemas.openxmlformats.org/drawingml/2006/table">
            <a:tbl>
              <a:tblPr/>
              <a:tblGrid>
                <a:gridCol w="7129463"/>
              </a:tblGrid>
              <a:tr h="2951163">
                <a:tc>
                  <a:txBody>
                    <a:bodyPr/>
                    <a:lstStyle/>
                    <a:p>
                      <a:pPr marL="365125" marR="0" lvl="1" indent="0" algn="just" defTabSz="914400" rtl="0" eaLnBrk="1" fontAlgn="base" latinLnBrk="0" hangingPunct="1">
                        <a:lnSpc>
                          <a:spcPct val="100000"/>
                        </a:lnSpc>
                        <a:spcBef>
                          <a:spcPct val="0"/>
                        </a:spcBef>
                        <a:spcAft>
                          <a:spcPct val="0"/>
                        </a:spcAft>
                        <a:buClr>
                          <a:srgbClr val="C3260C"/>
                        </a:buClr>
                        <a:buSzPct val="130000"/>
                        <a:buFont typeface="Georgia" pitchFamily="18" charset="0"/>
                        <a:buNone/>
                        <a:tabLst/>
                      </a:pPr>
                      <a:r>
                        <a:rPr kumimoji="0" lang="de-DE" sz="2000" b="0" i="0" u="none" strike="noStrike" cap="none" normalizeH="0" baseline="0" smtClean="0">
                          <a:ln>
                            <a:noFill/>
                          </a:ln>
                          <a:solidFill>
                            <a:srgbClr val="404040"/>
                          </a:solidFill>
                          <a:effectLst/>
                          <a:latin typeface="Trebuchet MS" pitchFamily="34" charset="0"/>
                        </a:rPr>
                        <a:t>ewig • groß • heimlich • innig • kindlich • leidenschaftlich • mütterlich • tief • wahr • sich ewige ... schwören • seine ... zu ihr erlosch / erkaltete • jmdm. seine ... gestehen / zeigen / beteuern / verheimlichen • jmds. ... suchen • aus alter ... • aus ... heiraten • man trennte sich in ... • [keine] ... für jmdn. empfinden / fühlen •  mit jmdm. ... schließen • jmdm. in ... verbunden sein • ich sage es dir in aller ... • jmdm. ... schwören • jmds. ... nicht erwidern </a:t>
                      </a:r>
                      <a:endParaRPr kumimoji="0" lang="ru-RU" sz="2000" b="0" i="0" u="none" strike="noStrike" cap="none" normalizeH="0" baseline="0" smtClean="0">
                        <a:ln>
                          <a:noFill/>
                        </a:ln>
                        <a:solidFill>
                          <a:srgbClr val="404040"/>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bwMode="auto">
          <a:xfrm>
            <a:off x="395288" y="5715000"/>
            <a:ext cx="7910512" cy="1143000"/>
          </a:xfrm>
          <a:noFill/>
        </p:spPr>
        <p:txBody>
          <a:bodyPr wrap="square" numCol="1" compatLnSpc="1">
            <a:prstTxWarp prst="textNoShape">
              <a:avLst/>
            </a:prstTxWarp>
          </a:bodyPr>
          <a:lstStyle/>
          <a:p>
            <a:pPr eaLnBrk="1" hangingPunct="1"/>
            <a:r>
              <a:rPr lang="de-DE" sz="4200" smtClean="0">
                <a:solidFill>
                  <a:schemeClr val="tx1"/>
                </a:solidFill>
                <a:effectLst/>
                <a:latin typeface="Trebuchet MS" pitchFamily="34" charset="0"/>
              </a:rPr>
              <a:t>Sprichwörter kommentieren</a:t>
            </a:r>
            <a:endParaRPr lang="ru-RU" sz="4200" smtClean="0">
              <a:solidFill>
                <a:schemeClr val="tx1"/>
              </a:solidFill>
              <a:effectLst/>
              <a:latin typeface="Trebuchet MS" pitchFamily="34" charset="0"/>
            </a:endParaRPr>
          </a:p>
        </p:txBody>
      </p:sp>
      <p:sp>
        <p:nvSpPr>
          <p:cNvPr id="17410" name="Rectangle 3"/>
          <p:cNvSpPr>
            <a:spLocks noGrp="1"/>
          </p:cNvSpPr>
          <p:nvPr>
            <p:ph type="body" idx="4294967295"/>
          </p:nvPr>
        </p:nvSpPr>
        <p:spPr>
          <a:xfrm>
            <a:off x="179388" y="731838"/>
            <a:ext cx="8713787" cy="3475037"/>
          </a:xfrm>
        </p:spPr>
        <p:txBody>
          <a:bodyPr/>
          <a:lstStyle/>
          <a:p>
            <a:pPr lvl="1" eaLnBrk="1" hangingPunct="1"/>
            <a:r>
              <a:rPr lang="de-DE" sz="3200" smtClean="0">
                <a:latin typeface="Trebuchet MS" pitchFamily="34" charset="0"/>
              </a:rPr>
              <a:t>1. Alte Freundschaft ist bald erneuert.</a:t>
            </a:r>
          </a:p>
          <a:p>
            <a:pPr lvl="1" eaLnBrk="1" hangingPunct="1"/>
            <a:r>
              <a:rPr lang="de-DE" sz="3200" smtClean="0">
                <a:latin typeface="Trebuchet MS" pitchFamily="34" charset="0"/>
              </a:rPr>
              <a:t>2. Alte Liebe rostet nicht.</a:t>
            </a:r>
          </a:p>
          <a:p>
            <a:pPr lvl="1" eaLnBrk="1" hangingPunct="1"/>
            <a:r>
              <a:rPr lang="de-DE" sz="3200" smtClean="0">
                <a:latin typeface="Trebuchet MS" pitchFamily="34" charset="0"/>
              </a:rPr>
              <a:t>3. Eine verlorene Freundschaft ist eine gewonnene Feindschaft.</a:t>
            </a:r>
          </a:p>
          <a:p>
            <a:pPr lvl="1" eaLnBrk="1" hangingPunct="1"/>
            <a:r>
              <a:rPr lang="de-DE" sz="3200" smtClean="0">
                <a:latin typeface="Trebuchet MS" pitchFamily="34" charset="0"/>
              </a:rPr>
              <a:t>4. Auf Liebe folgt Leid.</a:t>
            </a:r>
          </a:p>
          <a:p>
            <a:pPr lvl="1" eaLnBrk="1" hangingPunct="1"/>
            <a:r>
              <a:rPr lang="de-DE" sz="3200" smtClean="0">
                <a:latin typeface="Trebuchet MS" pitchFamily="34" charset="0"/>
              </a:rPr>
              <a:t>5. Freundschaft ist Liebe mit Verstand.</a:t>
            </a:r>
          </a:p>
          <a:p>
            <a:pPr lvl="1" eaLnBrk="1" hangingPunct="1"/>
            <a:r>
              <a:rPr lang="de-DE" sz="3200" smtClean="0">
                <a:latin typeface="Trebuchet MS" pitchFamily="34" charset="0"/>
              </a:rPr>
              <a:t>6. Liebe macht kurze Meilen.</a:t>
            </a:r>
            <a:endParaRPr lang="ru-RU" sz="3200" smtClean="0">
              <a:latin typeface="Trebuchet MS"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bwMode="auto">
          <a:xfrm>
            <a:off x="1763713" y="5445125"/>
            <a:ext cx="6511925" cy="1143000"/>
          </a:xfrm>
          <a:noFill/>
        </p:spPr>
        <p:txBody>
          <a:bodyPr wrap="square" numCol="1" compatLnSpc="1">
            <a:prstTxWarp prst="textNoShape">
              <a:avLst/>
            </a:prstTxWarp>
          </a:bodyPr>
          <a:lstStyle/>
          <a:p>
            <a:pPr eaLnBrk="1" hangingPunct="1"/>
            <a:r>
              <a:rPr lang="de-DE" smtClean="0">
                <a:solidFill>
                  <a:schemeClr val="tx1"/>
                </a:solidFill>
                <a:effectLst/>
                <a:latin typeface="Trebuchet MS" pitchFamily="34" charset="0"/>
              </a:rPr>
              <a:t>Bild als Sprechanlass</a:t>
            </a:r>
            <a:endParaRPr lang="ru-RU" smtClean="0">
              <a:solidFill>
                <a:schemeClr val="tx1"/>
              </a:solidFill>
              <a:effectLst/>
              <a:latin typeface="Trebuchet MS" pitchFamily="34" charset="0"/>
            </a:endParaRPr>
          </a:p>
        </p:txBody>
      </p:sp>
      <p:pic>
        <p:nvPicPr>
          <p:cNvPr id="18434" name="Picture 4" descr="p_7_kerzen_shutterstock_12520198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6858000" cy="472916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
        <a:ea typeface=""/>
        <a:cs typeface=""/>
      </a:majorFont>
      <a:minorFont>
        <a:latin typeface=""/>
        <a:ea typeface=""/>
        <a:cs typeface=""/>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68</TotalTime>
  <Words>517</Words>
  <Application>Microsoft Office PowerPoint</Application>
  <PresentationFormat>Экран (4:3)</PresentationFormat>
  <Paragraphs>39</Paragraphs>
  <Slides>10</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Воздушный поток</vt:lpstr>
      <vt:lpstr>Презентация PowerPoint</vt:lpstr>
      <vt:lpstr>Welches Wort wird definiert?  </vt:lpstr>
      <vt:lpstr>Synonymische Reihe</vt:lpstr>
      <vt:lpstr>Was passt nicht in die Reihe?</vt:lpstr>
      <vt:lpstr>Was passt nicht in die Reihe?</vt:lpstr>
      <vt:lpstr>Was passt nicht in die Reihe?</vt:lpstr>
      <vt:lpstr>Freundschaft oder Liebe?</vt:lpstr>
      <vt:lpstr>Sprichwörter kommentieren</vt:lpstr>
      <vt:lpstr>Bild als Sprechanlass</vt:lpstr>
      <vt:lpstr>Bild als Sprechanlass</vt:lpstr>
    </vt:vector>
  </TitlesOfParts>
  <Company>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Urlaubsverhalten der Deutschen</dc:title>
  <dc:creator>Naum Soloveychik</dc:creator>
  <cp:lastModifiedBy>Юлия Мифаева</cp:lastModifiedBy>
  <cp:revision>8</cp:revision>
  <dcterms:created xsi:type="dcterms:W3CDTF">2013-04-30T14:59:00Z</dcterms:created>
  <dcterms:modified xsi:type="dcterms:W3CDTF">2013-07-04T13:56:02Z</dcterms:modified>
</cp:coreProperties>
</file>