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85" r:id="rId2"/>
    <p:sldId id="273" r:id="rId3"/>
    <p:sldId id="275" r:id="rId4"/>
    <p:sldId id="276" r:id="rId5"/>
    <p:sldId id="274" r:id="rId6"/>
    <p:sldId id="277" r:id="rId7"/>
    <p:sldId id="257" r:id="rId8"/>
    <p:sldId id="258" r:id="rId9"/>
    <p:sldId id="259" r:id="rId10"/>
    <p:sldId id="262" r:id="rId11"/>
    <p:sldId id="261" r:id="rId12"/>
    <p:sldId id="264" r:id="rId13"/>
    <p:sldId id="266" r:id="rId14"/>
    <p:sldId id="263" r:id="rId15"/>
    <p:sldId id="268" r:id="rId16"/>
    <p:sldId id="269" r:id="rId17"/>
    <p:sldId id="278" r:id="rId18"/>
    <p:sldId id="270" r:id="rId19"/>
    <p:sldId id="284" r:id="rId20"/>
    <p:sldId id="279" r:id="rId21"/>
    <p:sldId id="281" r:id="rId22"/>
    <p:sldId id="271" r:id="rId23"/>
    <p:sldId id="283" r:id="rId24"/>
    <p:sldId id="282" r:id="rId25"/>
    <p:sldId id="28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9" autoAdjust="0"/>
  </p:normalViewPr>
  <p:slideViewPr>
    <p:cSldViewPr>
      <p:cViewPr varScale="1">
        <p:scale>
          <a:sx n="62" d="100"/>
          <a:sy n="62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4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E60EB-E58E-46BF-B8C2-3F8A95674371}" type="doc">
      <dgm:prSet loTypeId="urn:microsoft.com/office/officeart/2005/8/layout/cycle6" loCatId="cycle" qsTypeId="urn:microsoft.com/office/officeart/2005/8/quickstyle/3d5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6423527-6E31-4442-8018-B278E60A4C00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</a:rPr>
            <a:t>Военное и пожарное дело</a:t>
          </a:r>
          <a:endParaRPr lang="ru-RU" b="1" dirty="0">
            <a:solidFill>
              <a:schemeClr val="bg1"/>
            </a:solidFill>
          </a:endParaRPr>
        </a:p>
      </dgm:t>
    </dgm:pt>
    <dgm:pt modelId="{2C306ABE-00BC-46AF-B89F-4CD7525583D0}" type="parTrans" cxnId="{BAFFEE80-6F86-41E6-9DBD-10FC956D8F4D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A6E7FD44-68AC-48C3-9808-BF27B5EFB79B}" type="sibTrans" cxnId="{BAFFEE80-6F86-41E6-9DBD-10FC956D8F4D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25D80C78-0F7C-410C-8FEC-1A4B488C366D}">
      <dgm:prSet/>
      <dgm:spPr/>
      <dgm:t>
        <a:bodyPr/>
        <a:lstStyle/>
        <a:p>
          <a:r>
            <a:rPr lang="ru-RU" b="1" smtClean="0">
              <a:solidFill>
                <a:schemeClr val="bg1"/>
              </a:solidFill>
            </a:rPr>
            <a:t>Ремесло и инструменты</a:t>
          </a:r>
          <a:endParaRPr lang="ru-RU" b="1">
            <a:solidFill>
              <a:schemeClr val="bg1"/>
            </a:solidFill>
          </a:endParaRPr>
        </a:p>
      </dgm:t>
    </dgm:pt>
    <dgm:pt modelId="{1AE94DCB-F52B-484D-8B81-70BE906B1061}" type="parTrans" cxnId="{EA0F0E0D-A60F-4BFD-A99A-CD623111DF6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9C59E17-DF56-484A-9A5D-324530E6ACB6}" type="sibTrans" cxnId="{EA0F0E0D-A60F-4BFD-A99A-CD623111DF6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1ED1EB6F-EAE6-4F5F-B925-F052F8F145D7}">
      <dgm:prSet custT="1"/>
      <dgm:spPr/>
      <dgm:t>
        <a:bodyPr/>
        <a:lstStyle/>
        <a:p>
          <a:r>
            <a:rPr lang="ru-RU" sz="1100" b="1" dirty="0" smtClean="0">
              <a:solidFill>
                <a:schemeClr val="bg1"/>
              </a:solidFill>
            </a:rPr>
            <a:t>книгопечатание</a:t>
          </a:r>
          <a:endParaRPr lang="ru-RU" sz="1100" b="1" dirty="0">
            <a:solidFill>
              <a:schemeClr val="bg1"/>
            </a:solidFill>
          </a:endParaRPr>
        </a:p>
      </dgm:t>
    </dgm:pt>
    <dgm:pt modelId="{1BB231E8-9DB7-40F3-B365-3B5DFE5883AC}" type="parTrans" cxnId="{C06FAD50-23DA-42A4-AC00-29C70B55CA2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DB791F6-D5DC-4A0A-A766-67522A9E10F1}" type="sibTrans" cxnId="{C06FAD50-23DA-42A4-AC00-29C70B55CA2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CAC3462D-6F3F-4B28-9AB1-3FE55F408A1C}">
      <dgm:prSet/>
      <dgm:spPr/>
      <dgm:t>
        <a:bodyPr/>
        <a:lstStyle/>
        <a:p>
          <a:r>
            <a:rPr lang="ru-RU" b="1" smtClean="0">
              <a:solidFill>
                <a:schemeClr val="bg1"/>
              </a:solidFill>
            </a:rPr>
            <a:t>Образование и обучение</a:t>
          </a:r>
          <a:endParaRPr lang="ru-RU" b="1">
            <a:solidFill>
              <a:schemeClr val="bg1"/>
            </a:solidFill>
          </a:endParaRPr>
        </a:p>
      </dgm:t>
    </dgm:pt>
    <dgm:pt modelId="{6B3707F4-90FD-483F-92B1-F014A7449F95}" type="parTrans" cxnId="{D9DE8FE3-6D93-47B9-9E92-D7D06F014F8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0B89596-E2D0-452C-BBF7-0FD0B57319B0}" type="sibTrans" cxnId="{D9DE8FE3-6D93-47B9-9E92-D7D06F014F8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2C0E3F1E-A3BE-46DE-A8F7-638D3FFB6CB9}">
      <dgm:prSet/>
      <dgm:spPr/>
      <dgm:t>
        <a:bodyPr/>
        <a:lstStyle/>
        <a:p>
          <a:r>
            <a:rPr lang="ru-RU" b="1" smtClean="0">
              <a:solidFill>
                <a:schemeClr val="bg1"/>
              </a:solidFill>
            </a:rPr>
            <a:t>Культура и искусство</a:t>
          </a:r>
          <a:endParaRPr lang="ru-RU" b="1">
            <a:solidFill>
              <a:schemeClr val="bg1"/>
            </a:solidFill>
          </a:endParaRPr>
        </a:p>
      </dgm:t>
    </dgm:pt>
    <dgm:pt modelId="{684924A5-8D18-4E24-853F-C485B452A9AA}" type="parTrans" cxnId="{97FF9C98-3184-4151-B6FC-06BF641EB9E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041C259-1A9E-4F65-AD22-5CD95473497D}" type="sibTrans" cxnId="{97FF9C98-3184-4151-B6FC-06BF641EB9E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83948A5-9278-42A6-BBA8-E59A86360C9E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Строительство и архитектура </a:t>
          </a:r>
          <a:endParaRPr lang="ru-RU" b="1" dirty="0">
            <a:solidFill>
              <a:schemeClr val="bg1"/>
            </a:solidFill>
          </a:endParaRPr>
        </a:p>
      </dgm:t>
    </dgm:pt>
    <dgm:pt modelId="{772F5568-3A51-4CAA-BCDF-F5C84A77A95C}" type="parTrans" cxnId="{D67189DE-B7F9-4DC4-B9B6-A878349DD522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66B3164-0542-49FE-BD7F-F4A22A6B50D1}" type="sibTrans" cxnId="{D67189DE-B7F9-4DC4-B9B6-A878349DD522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093A36E-FC5E-4351-814F-1F1DE3BBD5CF}">
      <dgm:prSet/>
      <dgm:spPr/>
      <dgm:t>
        <a:bodyPr/>
        <a:lstStyle/>
        <a:p>
          <a:r>
            <a:rPr lang="ru-RU" b="1" smtClean="0">
              <a:solidFill>
                <a:schemeClr val="bg1"/>
              </a:solidFill>
            </a:rPr>
            <a:t>Бытовая сфера</a:t>
          </a:r>
          <a:endParaRPr lang="ru-RU" b="1" dirty="0">
            <a:solidFill>
              <a:schemeClr val="bg1"/>
            </a:solidFill>
          </a:endParaRPr>
        </a:p>
      </dgm:t>
    </dgm:pt>
    <dgm:pt modelId="{B8981930-9033-4AF0-B9CB-73D1000BC36F}" type="parTrans" cxnId="{FE7172AD-83A0-430C-9DA7-4011FB7B2968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F00B387-533F-4A32-B218-77D7A6DA197E}" type="sibTrans" cxnId="{FE7172AD-83A0-430C-9DA7-4011FB7B2968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044D6AB-5554-4D0C-94F1-F89920B6F93C}">
      <dgm:prSet/>
      <dgm:spPr/>
      <dgm:t>
        <a:bodyPr/>
        <a:lstStyle/>
        <a:p>
          <a:r>
            <a:rPr lang="ru-RU" b="1" smtClean="0">
              <a:solidFill>
                <a:schemeClr val="bg1"/>
              </a:solidFill>
            </a:rPr>
            <a:t>Термины в разных сферах</a:t>
          </a:r>
          <a:endParaRPr lang="ru-RU" b="1" dirty="0">
            <a:solidFill>
              <a:schemeClr val="bg1"/>
            </a:solidFill>
          </a:endParaRPr>
        </a:p>
      </dgm:t>
    </dgm:pt>
    <dgm:pt modelId="{52D063B8-1760-4672-9AAD-22B329D1DB17}" type="parTrans" cxnId="{0DFFD663-1F74-4EF8-8931-E025FA72072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A6B054EA-050E-4350-AD7E-6ACC28190CF8}" type="sibTrans" cxnId="{0DFFD663-1F74-4EF8-8931-E025FA72072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6E1EA58-607E-440E-85E3-BC3F50CFB18A}">
      <dgm:prSet/>
      <dgm:spPr/>
      <dgm:t>
        <a:bodyPr/>
        <a:lstStyle/>
        <a:p>
          <a:r>
            <a:rPr lang="ru-RU" b="1" smtClean="0">
              <a:solidFill>
                <a:schemeClr val="bg1"/>
              </a:solidFill>
            </a:rPr>
            <a:t>Предметы в разных сферах</a:t>
          </a:r>
          <a:endParaRPr lang="ru-RU" b="1">
            <a:solidFill>
              <a:schemeClr val="bg1"/>
            </a:solidFill>
          </a:endParaRPr>
        </a:p>
      </dgm:t>
    </dgm:pt>
    <dgm:pt modelId="{18B6CD2E-EB42-4FAA-8F5E-15B861333458}" type="parTrans" cxnId="{0B1397D9-3D34-40BB-A973-C2AEF81B42F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1234203-2B51-4651-B16A-65ED195D50A1}" type="sibTrans" cxnId="{0B1397D9-3D34-40BB-A973-C2AEF81B42F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335A726-831A-4679-B94A-53BEA75061EC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6777EF7-D539-4942-9E58-DBEB106A5692}" type="parTrans" cxnId="{A73EFD8A-0804-40EB-A771-2C3B36D2DD9F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8C18CE6-2285-4109-9E75-921AE6C570C6}" type="sibTrans" cxnId="{A73EFD8A-0804-40EB-A771-2C3B36D2DD9F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7928ADBD-63FD-49DC-8B4E-153F91C779CB}" type="pres">
      <dgm:prSet presAssocID="{070E60EB-E58E-46BF-B8C2-3F8A956743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F8DAD8-24F7-41D6-87DA-B6B82156E4E5}" type="pres">
      <dgm:prSet presAssocID="{D6423527-6E31-4442-8018-B278E60A4C00}" presName="node" presStyleLbl="node1" presStyleIdx="0" presStyleCnt="9" custRadScaleRad="96983" custRadScaleInc="20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15EFF-A176-4C8A-94FF-A864E46F2549}" type="pres">
      <dgm:prSet presAssocID="{D6423527-6E31-4442-8018-B278E60A4C00}" presName="spNode" presStyleCnt="0"/>
      <dgm:spPr/>
      <dgm:t>
        <a:bodyPr/>
        <a:lstStyle/>
        <a:p>
          <a:endParaRPr lang="ru-RU"/>
        </a:p>
      </dgm:t>
    </dgm:pt>
    <dgm:pt modelId="{C27D2DCD-B487-4983-89BE-D5FBDB0440F6}" type="pres">
      <dgm:prSet presAssocID="{A6E7FD44-68AC-48C3-9808-BF27B5EFB79B}" presName="sibTrans" presStyleLbl="sibTrans1D1" presStyleIdx="0" presStyleCnt="9"/>
      <dgm:spPr/>
      <dgm:t>
        <a:bodyPr/>
        <a:lstStyle/>
        <a:p>
          <a:endParaRPr lang="ru-RU"/>
        </a:p>
      </dgm:t>
    </dgm:pt>
    <dgm:pt modelId="{DA32F454-E68C-40D2-8008-157A87A3957D}" type="pres">
      <dgm:prSet presAssocID="{2C0E3F1E-A3BE-46DE-A8F7-638D3FFB6CB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9F242-D265-4AEA-A74F-ECB9205F03DC}" type="pres">
      <dgm:prSet presAssocID="{2C0E3F1E-A3BE-46DE-A8F7-638D3FFB6CB9}" presName="spNode" presStyleCnt="0"/>
      <dgm:spPr/>
      <dgm:t>
        <a:bodyPr/>
        <a:lstStyle/>
        <a:p>
          <a:endParaRPr lang="ru-RU"/>
        </a:p>
      </dgm:t>
    </dgm:pt>
    <dgm:pt modelId="{95E3416D-599C-4556-B609-B32850F348BB}" type="pres">
      <dgm:prSet presAssocID="{3041C259-1A9E-4F65-AD22-5CD95473497D}" presName="sibTrans" presStyleLbl="sibTrans1D1" presStyleIdx="1" presStyleCnt="9"/>
      <dgm:spPr/>
      <dgm:t>
        <a:bodyPr/>
        <a:lstStyle/>
        <a:p>
          <a:endParaRPr lang="ru-RU"/>
        </a:p>
      </dgm:t>
    </dgm:pt>
    <dgm:pt modelId="{9E6C7953-FFCD-4BCA-A1E0-1387B8EC4FD3}" type="pres">
      <dgm:prSet presAssocID="{CAC3462D-6F3F-4B28-9AB1-3FE55F408A1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E7B60-7E04-41FB-A188-2B96CE32A3B2}" type="pres">
      <dgm:prSet presAssocID="{CAC3462D-6F3F-4B28-9AB1-3FE55F408A1C}" presName="spNode" presStyleCnt="0"/>
      <dgm:spPr/>
      <dgm:t>
        <a:bodyPr/>
        <a:lstStyle/>
        <a:p>
          <a:endParaRPr lang="ru-RU"/>
        </a:p>
      </dgm:t>
    </dgm:pt>
    <dgm:pt modelId="{DE1B28A5-295F-465A-AECD-219BEEF6F7A4}" type="pres">
      <dgm:prSet presAssocID="{90B89596-E2D0-452C-BBF7-0FD0B57319B0}" presName="sibTrans" presStyleLbl="sibTrans1D1" presStyleIdx="2" presStyleCnt="9"/>
      <dgm:spPr/>
      <dgm:t>
        <a:bodyPr/>
        <a:lstStyle/>
        <a:p>
          <a:endParaRPr lang="ru-RU"/>
        </a:p>
      </dgm:t>
    </dgm:pt>
    <dgm:pt modelId="{6C35D77C-70BD-4577-AC86-B1964F0AAD36}" type="pres">
      <dgm:prSet presAssocID="{25D80C78-0F7C-410C-8FEC-1A4B488C366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17E88-B32D-4C26-8FFF-B131853C2FBE}" type="pres">
      <dgm:prSet presAssocID="{25D80C78-0F7C-410C-8FEC-1A4B488C366D}" presName="spNode" presStyleCnt="0"/>
      <dgm:spPr/>
      <dgm:t>
        <a:bodyPr/>
        <a:lstStyle/>
        <a:p>
          <a:endParaRPr lang="ru-RU"/>
        </a:p>
      </dgm:t>
    </dgm:pt>
    <dgm:pt modelId="{21C60127-4312-4E5B-8E19-DE9A19419AB7}" type="pres">
      <dgm:prSet presAssocID="{E9C59E17-DF56-484A-9A5D-324530E6ACB6}" presName="sibTrans" presStyleLbl="sibTrans1D1" presStyleIdx="3" presStyleCnt="9"/>
      <dgm:spPr/>
      <dgm:t>
        <a:bodyPr/>
        <a:lstStyle/>
        <a:p>
          <a:endParaRPr lang="ru-RU"/>
        </a:p>
      </dgm:t>
    </dgm:pt>
    <dgm:pt modelId="{BBD7EA82-459B-4BE1-BC53-8E95B1AC51C2}" type="pres">
      <dgm:prSet presAssocID="{383948A5-9278-42A6-BBA8-E59A86360C9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B5651-6D01-486A-BD5B-98A3CA5E3D0D}" type="pres">
      <dgm:prSet presAssocID="{383948A5-9278-42A6-BBA8-E59A86360C9E}" presName="spNode" presStyleCnt="0"/>
      <dgm:spPr/>
      <dgm:t>
        <a:bodyPr/>
        <a:lstStyle/>
        <a:p>
          <a:endParaRPr lang="ru-RU"/>
        </a:p>
      </dgm:t>
    </dgm:pt>
    <dgm:pt modelId="{B7FDEC48-3F72-4532-80C8-E46C42382005}" type="pres">
      <dgm:prSet presAssocID="{066B3164-0542-49FE-BD7F-F4A22A6B50D1}" presName="sibTrans" presStyleLbl="sibTrans1D1" presStyleIdx="4" presStyleCnt="9"/>
      <dgm:spPr/>
      <dgm:t>
        <a:bodyPr/>
        <a:lstStyle/>
        <a:p>
          <a:endParaRPr lang="ru-RU"/>
        </a:p>
      </dgm:t>
    </dgm:pt>
    <dgm:pt modelId="{CE6D5F77-2017-4A5B-A3BD-B0FC7FF16122}" type="pres">
      <dgm:prSet presAssocID="{E6E1EA58-607E-440E-85E3-BC3F50CFB18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9D85D-D47B-4D10-BBAF-6D91A128F14D}" type="pres">
      <dgm:prSet presAssocID="{E6E1EA58-607E-440E-85E3-BC3F50CFB18A}" presName="spNode" presStyleCnt="0"/>
      <dgm:spPr/>
      <dgm:t>
        <a:bodyPr/>
        <a:lstStyle/>
        <a:p>
          <a:endParaRPr lang="ru-RU"/>
        </a:p>
      </dgm:t>
    </dgm:pt>
    <dgm:pt modelId="{7B3272E3-7B2E-45B5-8AE0-61E65E1F78AA}" type="pres">
      <dgm:prSet presAssocID="{51234203-2B51-4651-B16A-65ED195D50A1}" presName="sibTrans" presStyleLbl="sibTrans1D1" presStyleIdx="5" presStyleCnt="9"/>
      <dgm:spPr/>
      <dgm:t>
        <a:bodyPr/>
        <a:lstStyle/>
        <a:p>
          <a:endParaRPr lang="ru-RU"/>
        </a:p>
      </dgm:t>
    </dgm:pt>
    <dgm:pt modelId="{B31B3773-63E3-4D18-A43D-B5451A6B03D4}" type="pres">
      <dgm:prSet presAssocID="{3044D6AB-5554-4D0C-94F1-F89920B6F93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C8A30-17FC-4F75-A557-06FEB5AE5A07}" type="pres">
      <dgm:prSet presAssocID="{3044D6AB-5554-4D0C-94F1-F89920B6F93C}" presName="spNode" presStyleCnt="0"/>
      <dgm:spPr/>
      <dgm:t>
        <a:bodyPr/>
        <a:lstStyle/>
        <a:p>
          <a:endParaRPr lang="ru-RU"/>
        </a:p>
      </dgm:t>
    </dgm:pt>
    <dgm:pt modelId="{6984B120-CE25-4B1E-BD81-E2AF07E47895}" type="pres">
      <dgm:prSet presAssocID="{A6B054EA-050E-4350-AD7E-6ACC28190CF8}" presName="sibTrans" presStyleLbl="sibTrans1D1" presStyleIdx="6" presStyleCnt="9"/>
      <dgm:spPr/>
      <dgm:t>
        <a:bodyPr/>
        <a:lstStyle/>
        <a:p>
          <a:endParaRPr lang="ru-RU"/>
        </a:p>
      </dgm:t>
    </dgm:pt>
    <dgm:pt modelId="{6EF9AA22-CA02-44F5-BDD4-9359A8E7D1BC}" type="pres">
      <dgm:prSet presAssocID="{3093A36E-FC5E-4351-814F-1F1DE3BBD5C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789DD-529A-418B-B2AF-62CC0FC0EC4A}" type="pres">
      <dgm:prSet presAssocID="{3093A36E-FC5E-4351-814F-1F1DE3BBD5CF}" presName="spNode" presStyleCnt="0"/>
      <dgm:spPr/>
      <dgm:t>
        <a:bodyPr/>
        <a:lstStyle/>
        <a:p>
          <a:endParaRPr lang="ru-RU"/>
        </a:p>
      </dgm:t>
    </dgm:pt>
    <dgm:pt modelId="{AB85028E-1877-4EEE-97EA-3959B1ABB19E}" type="pres">
      <dgm:prSet presAssocID="{BF00B387-533F-4A32-B218-77D7A6DA197E}" presName="sibTrans" presStyleLbl="sibTrans1D1" presStyleIdx="7" presStyleCnt="9"/>
      <dgm:spPr/>
      <dgm:t>
        <a:bodyPr/>
        <a:lstStyle/>
        <a:p>
          <a:endParaRPr lang="ru-RU"/>
        </a:p>
      </dgm:t>
    </dgm:pt>
    <dgm:pt modelId="{B3303FB4-FE30-4CBB-AB2C-B86650DE57B3}" type="pres">
      <dgm:prSet presAssocID="{1ED1EB6F-EAE6-4F5F-B925-F052F8F145D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42721-A3C0-41BA-99EE-41424AFBA3E2}" type="pres">
      <dgm:prSet presAssocID="{1ED1EB6F-EAE6-4F5F-B925-F052F8F145D7}" presName="spNode" presStyleCnt="0"/>
      <dgm:spPr/>
      <dgm:t>
        <a:bodyPr/>
        <a:lstStyle/>
        <a:p>
          <a:endParaRPr lang="ru-RU"/>
        </a:p>
      </dgm:t>
    </dgm:pt>
    <dgm:pt modelId="{5BA191B7-A0D1-4989-A6F2-1F458B1F430A}" type="pres">
      <dgm:prSet presAssocID="{5DB791F6-D5DC-4A0A-A766-67522A9E10F1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BAFFEE80-6F86-41E6-9DBD-10FC956D8F4D}" srcId="{070E60EB-E58E-46BF-B8C2-3F8A95674371}" destId="{D6423527-6E31-4442-8018-B278E60A4C00}" srcOrd="0" destOrd="0" parTransId="{2C306ABE-00BC-46AF-B89F-4CD7525583D0}" sibTransId="{A6E7FD44-68AC-48C3-9808-BF27B5EFB79B}"/>
    <dgm:cxn modelId="{628727CD-3003-415D-B146-FAC803AD5881}" type="presOf" srcId="{E6E1EA58-607E-440E-85E3-BC3F50CFB18A}" destId="{CE6D5F77-2017-4A5B-A3BD-B0FC7FF16122}" srcOrd="0" destOrd="0" presId="urn:microsoft.com/office/officeart/2005/8/layout/cycle6"/>
    <dgm:cxn modelId="{2B8B8EB7-0270-43F8-9972-DBE576942B88}" type="presOf" srcId="{2C0E3F1E-A3BE-46DE-A8F7-638D3FFB6CB9}" destId="{DA32F454-E68C-40D2-8008-157A87A3957D}" srcOrd="0" destOrd="0" presId="urn:microsoft.com/office/officeart/2005/8/layout/cycle6"/>
    <dgm:cxn modelId="{D9DE8FE3-6D93-47B9-9E92-D7D06F014F8E}" srcId="{070E60EB-E58E-46BF-B8C2-3F8A95674371}" destId="{CAC3462D-6F3F-4B28-9AB1-3FE55F408A1C}" srcOrd="2" destOrd="0" parTransId="{6B3707F4-90FD-483F-92B1-F014A7449F95}" sibTransId="{90B89596-E2D0-452C-BBF7-0FD0B57319B0}"/>
    <dgm:cxn modelId="{F594C3C5-5758-462A-B2CD-E2A641BF7B08}" type="presOf" srcId="{BF00B387-533F-4A32-B218-77D7A6DA197E}" destId="{AB85028E-1877-4EEE-97EA-3959B1ABB19E}" srcOrd="0" destOrd="0" presId="urn:microsoft.com/office/officeart/2005/8/layout/cycle6"/>
    <dgm:cxn modelId="{4E3AC44B-08C2-4805-AA78-D8F6FED01D32}" type="presOf" srcId="{B335A726-831A-4679-B94A-53BEA75061EC}" destId="{CE6D5F77-2017-4A5B-A3BD-B0FC7FF16122}" srcOrd="0" destOrd="1" presId="urn:microsoft.com/office/officeart/2005/8/layout/cycle6"/>
    <dgm:cxn modelId="{0B1397D9-3D34-40BB-A973-C2AEF81B42F7}" srcId="{070E60EB-E58E-46BF-B8C2-3F8A95674371}" destId="{E6E1EA58-607E-440E-85E3-BC3F50CFB18A}" srcOrd="5" destOrd="0" parTransId="{18B6CD2E-EB42-4FAA-8F5E-15B861333458}" sibTransId="{51234203-2B51-4651-B16A-65ED195D50A1}"/>
    <dgm:cxn modelId="{99070512-8B62-44F6-8355-E7C94975DD0F}" type="presOf" srcId="{1ED1EB6F-EAE6-4F5F-B925-F052F8F145D7}" destId="{B3303FB4-FE30-4CBB-AB2C-B86650DE57B3}" srcOrd="0" destOrd="0" presId="urn:microsoft.com/office/officeart/2005/8/layout/cycle6"/>
    <dgm:cxn modelId="{668C62C7-96CC-4E2A-A517-B25542763D4C}" type="presOf" srcId="{A6B054EA-050E-4350-AD7E-6ACC28190CF8}" destId="{6984B120-CE25-4B1E-BD81-E2AF07E47895}" srcOrd="0" destOrd="0" presId="urn:microsoft.com/office/officeart/2005/8/layout/cycle6"/>
    <dgm:cxn modelId="{D67189DE-B7F9-4DC4-B9B6-A878349DD522}" srcId="{070E60EB-E58E-46BF-B8C2-3F8A95674371}" destId="{383948A5-9278-42A6-BBA8-E59A86360C9E}" srcOrd="4" destOrd="0" parTransId="{772F5568-3A51-4CAA-BCDF-F5C84A77A95C}" sibTransId="{066B3164-0542-49FE-BD7F-F4A22A6B50D1}"/>
    <dgm:cxn modelId="{BE7C10CB-A4D3-4108-8C5E-CC679D9E5357}" type="presOf" srcId="{3044D6AB-5554-4D0C-94F1-F89920B6F93C}" destId="{B31B3773-63E3-4D18-A43D-B5451A6B03D4}" srcOrd="0" destOrd="0" presId="urn:microsoft.com/office/officeart/2005/8/layout/cycle6"/>
    <dgm:cxn modelId="{FE7172AD-83A0-430C-9DA7-4011FB7B2968}" srcId="{070E60EB-E58E-46BF-B8C2-3F8A95674371}" destId="{3093A36E-FC5E-4351-814F-1F1DE3BBD5CF}" srcOrd="7" destOrd="0" parTransId="{B8981930-9033-4AF0-B9CB-73D1000BC36F}" sibTransId="{BF00B387-533F-4A32-B218-77D7A6DA197E}"/>
    <dgm:cxn modelId="{C68D91A8-8280-49A9-BB13-45A7FE255EB1}" type="presOf" srcId="{E9C59E17-DF56-484A-9A5D-324530E6ACB6}" destId="{21C60127-4312-4E5B-8E19-DE9A19419AB7}" srcOrd="0" destOrd="0" presId="urn:microsoft.com/office/officeart/2005/8/layout/cycle6"/>
    <dgm:cxn modelId="{C06FAD50-23DA-42A4-AC00-29C70B55CA2E}" srcId="{070E60EB-E58E-46BF-B8C2-3F8A95674371}" destId="{1ED1EB6F-EAE6-4F5F-B925-F052F8F145D7}" srcOrd="8" destOrd="0" parTransId="{1BB231E8-9DB7-40F3-B365-3B5DFE5883AC}" sibTransId="{5DB791F6-D5DC-4A0A-A766-67522A9E10F1}"/>
    <dgm:cxn modelId="{EA0F0E0D-A60F-4BFD-A99A-CD623111DF61}" srcId="{070E60EB-E58E-46BF-B8C2-3F8A95674371}" destId="{25D80C78-0F7C-410C-8FEC-1A4B488C366D}" srcOrd="3" destOrd="0" parTransId="{1AE94DCB-F52B-484D-8B81-70BE906B1061}" sibTransId="{E9C59E17-DF56-484A-9A5D-324530E6ACB6}"/>
    <dgm:cxn modelId="{A73EFD8A-0804-40EB-A771-2C3B36D2DD9F}" srcId="{E6E1EA58-607E-440E-85E3-BC3F50CFB18A}" destId="{B335A726-831A-4679-B94A-53BEA75061EC}" srcOrd="0" destOrd="0" parTransId="{D6777EF7-D539-4942-9E58-DBEB106A5692}" sibTransId="{08C18CE6-2285-4109-9E75-921AE6C570C6}"/>
    <dgm:cxn modelId="{EADBBFBD-4AEB-4862-895E-6F9EAFA911C0}" type="presOf" srcId="{CAC3462D-6F3F-4B28-9AB1-3FE55F408A1C}" destId="{9E6C7953-FFCD-4BCA-A1E0-1387B8EC4FD3}" srcOrd="0" destOrd="0" presId="urn:microsoft.com/office/officeart/2005/8/layout/cycle6"/>
    <dgm:cxn modelId="{8DE323B5-2760-43D2-93C8-12882BEC681F}" type="presOf" srcId="{5DB791F6-D5DC-4A0A-A766-67522A9E10F1}" destId="{5BA191B7-A0D1-4989-A6F2-1F458B1F430A}" srcOrd="0" destOrd="0" presId="urn:microsoft.com/office/officeart/2005/8/layout/cycle6"/>
    <dgm:cxn modelId="{386AC323-D512-44FC-AC81-72BC62551BF3}" type="presOf" srcId="{51234203-2B51-4651-B16A-65ED195D50A1}" destId="{7B3272E3-7B2E-45B5-8AE0-61E65E1F78AA}" srcOrd="0" destOrd="0" presId="urn:microsoft.com/office/officeart/2005/8/layout/cycle6"/>
    <dgm:cxn modelId="{EE66D3C9-15F1-4B57-8550-A32B803A500E}" type="presOf" srcId="{3093A36E-FC5E-4351-814F-1F1DE3BBD5CF}" destId="{6EF9AA22-CA02-44F5-BDD4-9359A8E7D1BC}" srcOrd="0" destOrd="0" presId="urn:microsoft.com/office/officeart/2005/8/layout/cycle6"/>
    <dgm:cxn modelId="{CA23867C-4B28-43EB-9E54-04E1D784F7D1}" type="presOf" srcId="{070E60EB-E58E-46BF-B8C2-3F8A95674371}" destId="{7928ADBD-63FD-49DC-8B4E-153F91C779CB}" srcOrd="0" destOrd="0" presId="urn:microsoft.com/office/officeart/2005/8/layout/cycle6"/>
    <dgm:cxn modelId="{0A6932EA-D299-4056-B7B8-6F193D0A5BCB}" type="presOf" srcId="{066B3164-0542-49FE-BD7F-F4A22A6B50D1}" destId="{B7FDEC48-3F72-4532-80C8-E46C42382005}" srcOrd="0" destOrd="0" presId="urn:microsoft.com/office/officeart/2005/8/layout/cycle6"/>
    <dgm:cxn modelId="{8B6D5F06-A051-4DBB-9F30-D43064AB17FC}" type="presOf" srcId="{A6E7FD44-68AC-48C3-9808-BF27B5EFB79B}" destId="{C27D2DCD-B487-4983-89BE-D5FBDB0440F6}" srcOrd="0" destOrd="0" presId="urn:microsoft.com/office/officeart/2005/8/layout/cycle6"/>
    <dgm:cxn modelId="{0DFFD663-1F74-4EF8-8931-E025FA72072B}" srcId="{070E60EB-E58E-46BF-B8C2-3F8A95674371}" destId="{3044D6AB-5554-4D0C-94F1-F89920B6F93C}" srcOrd="6" destOrd="0" parTransId="{52D063B8-1760-4672-9AAD-22B329D1DB17}" sibTransId="{A6B054EA-050E-4350-AD7E-6ACC28190CF8}"/>
    <dgm:cxn modelId="{C49ABE00-FC0C-42F4-80E1-800DF82C8D05}" type="presOf" srcId="{383948A5-9278-42A6-BBA8-E59A86360C9E}" destId="{BBD7EA82-459B-4BE1-BC53-8E95B1AC51C2}" srcOrd="0" destOrd="0" presId="urn:microsoft.com/office/officeart/2005/8/layout/cycle6"/>
    <dgm:cxn modelId="{692A5487-93EA-41DE-AAEE-E9963B573A30}" type="presOf" srcId="{D6423527-6E31-4442-8018-B278E60A4C00}" destId="{7CF8DAD8-24F7-41D6-87DA-B6B82156E4E5}" srcOrd="0" destOrd="0" presId="urn:microsoft.com/office/officeart/2005/8/layout/cycle6"/>
    <dgm:cxn modelId="{947AD052-B23B-4E9D-8779-D911CCCE3686}" type="presOf" srcId="{25D80C78-0F7C-410C-8FEC-1A4B488C366D}" destId="{6C35D77C-70BD-4577-AC86-B1964F0AAD36}" srcOrd="0" destOrd="0" presId="urn:microsoft.com/office/officeart/2005/8/layout/cycle6"/>
    <dgm:cxn modelId="{A28C8432-2D0A-4EA9-9B41-7C56D2ADA883}" type="presOf" srcId="{3041C259-1A9E-4F65-AD22-5CD95473497D}" destId="{95E3416D-599C-4556-B609-B32850F348BB}" srcOrd="0" destOrd="0" presId="urn:microsoft.com/office/officeart/2005/8/layout/cycle6"/>
    <dgm:cxn modelId="{97FF9C98-3184-4151-B6FC-06BF641EB9E7}" srcId="{070E60EB-E58E-46BF-B8C2-3F8A95674371}" destId="{2C0E3F1E-A3BE-46DE-A8F7-638D3FFB6CB9}" srcOrd="1" destOrd="0" parTransId="{684924A5-8D18-4E24-853F-C485B452A9AA}" sibTransId="{3041C259-1A9E-4F65-AD22-5CD95473497D}"/>
    <dgm:cxn modelId="{441ADACD-76B4-4D82-B94B-5921F408D956}" type="presOf" srcId="{90B89596-E2D0-452C-BBF7-0FD0B57319B0}" destId="{DE1B28A5-295F-465A-AECD-219BEEF6F7A4}" srcOrd="0" destOrd="0" presId="urn:microsoft.com/office/officeart/2005/8/layout/cycle6"/>
    <dgm:cxn modelId="{6806FCFA-5053-438E-A499-93BF1E39317D}" type="presParOf" srcId="{7928ADBD-63FD-49DC-8B4E-153F91C779CB}" destId="{7CF8DAD8-24F7-41D6-87DA-B6B82156E4E5}" srcOrd="0" destOrd="0" presId="urn:microsoft.com/office/officeart/2005/8/layout/cycle6"/>
    <dgm:cxn modelId="{C890C41B-2115-4E9B-97FB-CF177EC53DBF}" type="presParOf" srcId="{7928ADBD-63FD-49DC-8B4E-153F91C779CB}" destId="{23515EFF-A176-4C8A-94FF-A864E46F2549}" srcOrd="1" destOrd="0" presId="urn:microsoft.com/office/officeart/2005/8/layout/cycle6"/>
    <dgm:cxn modelId="{C0134C0B-8EBB-43C0-88A0-5E1A75002471}" type="presParOf" srcId="{7928ADBD-63FD-49DC-8B4E-153F91C779CB}" destId="{C27D2DCD-B487-4983-89BE-D5FBDB0440F6}" srcOrd="2" destOrd="0" presId="urn:microsoft.com/office/officeart/2005/8/layout/cycle6"/>
    <dgm:cxn modelId="{563CBD58-96AF-4331-98CD-47FA50B3F57C}" type="presParOf" srcId="{7928ADBD-63FD-49DC-8B4E-153F91C779CB}" destId="{DA32F454-E68C-40D2-8008-157A87A3957D}" srcOrd="3" destOrd="0" presId="urn:microsoft.com/office/officeart/2005/8/layout/cycle6"/>
    <dgm:cxn modelId="{1FE21814-D95F-48D4-8B09-E15CE1B53761}" type="presParOf" srcId="{7928ADBD-63FD-49DC-8B4E-153F91C779CB}" destId="{D0F9F242-D265-4AEA-A74F-ECB9205F03DC}" srcOrd="4" destOrd="0" presId="urn:microsoft.com/office/officeart/2005/8/layout/cycle6"/>
    <dgm:cxn modelId="{0688D649-D73D-4F1D-B742-55D4A1B00A46}" type="presParOf" srcId="{7928ADBD-63FD-49DC-8B4E-153F91C779CB}" destId="{95E3416D-599C-4556-B609-B32850F348BB}" srcOrd="5" destOrd="0" presId="urn:microsoft.com/office/officeart/2005/8/layout/cycle6"/>
    <dgm:cxn modelId="{66973CB3-41A2-4DD7-B327-AA0A023EE895}" type="presParOf" srcId="{7928ADBD-63FD-49DC-8B4E-153F91C779CB}" destId="{9E6C7953-FFCD-4BCA-A1E0-1387B8EC4FD3}" srcOrd="6" destOrd="0" presId="urn:microsoft.com/office/officeart/2005/8/layout/cycle6"/>
    <dgm:cxn modelId="{13D9996E-4939-4192-ABBD-2FC8AEEE33DE}" type="presParOf" srcId="{7928ADBD-63FD-49DC-8B4E-153F91C779CB}" destId="{BA7E7B60-7E04-41FB-A188-2B96CE32A3B2}" srcOrd="7" destOrd="0" presId="urn:microsoft.com/office/officeart/2005/8/layout/cycle6"/>
    <dgm:cxn modelId="{021D0F18-ADDF-47B1-8429-E7F5D6A63316}" type="presParOf" srcId="{7928ADBD-63FD-49DC-8B4E-153F91C779CB}" destId="{DE1B28A5-295F-465A-AECD-219BEEF6F7A4}" srcOrd="8" destOrd="0" presId="urn:microsoft.com/office/officeart/2005/8/layout/cycle6"/>
    <dgm:cxn modelId="{C882E800-DC58-4101-BEB9-CB3E7DF4E98B}" type="presParOf" srcId="{7928ADBD-63FD-49DC-8B4E-153F91C779CB}" destId="{6C35D77C-70BD-4577-AC86-B1964F0AAD36}" srcOrd="9" destOrd="0" presId="urn:microsoft.com/office/officeart/2005/8/layout/cycle6"/>
    <dgm:cxn modelId="{CC4AA91A-6960-4BEA-B4C3-C598AC2AD94D}" type="presParOf" srcId="{7928ADBD-63FD-49DC-8B4E-153F91C779CB}" destId="{8A617E88-B32D-4C26-8FFF-B131853C2FBE}" srcOrd="10" destOrd="0" presId="urn:microsoft.com/office/officeart/2005/8/layout/cycle6"/>
    <dgm:cxn modelId="{6678F092-0111-4D87-AD13-C46514CB5BDE}" type="presParOf" srcId="{7928ADBD-63FD-49DC-8B4E-153F91C779CB}" destId="{21C60127-4312-4E5B-8E19-DE9A19419AB7}" srcOrd="11" destOrd="0" presId="urn:microsoft.com/office/officeart/2005/8/layout/cycle6"/>
    <dgm:cxn modelId="{BE47F4CB-1EEE-4F30-B4F1-FA23F42F153F}" type="presParOf" srcId="{7928ADBD-63FD-49DC-8B4E-153F91C779CB}" destId="{BBD7EA82-459B-4BE1-BC53-8E95B1AC51C2}" srcOrd="12" destOrd="0" presId="urn:microsoft.com/office/officeart/2005/8/layout/cycle6"/>
    <dgm:cxn modelId="{22A8AA35-B427-490E-9533-F47651A9A144}" type="presParOf" srcId="{7928ADBD-63FD-49DC-8B4E-153F91C779CB}" destId="{8D1B5651-6D01-486A-BD5B-98A3CA5E3D0D}" srcOrd="13" destOrd="0" presId="urn:microsoft.com/office/officeart/2005/8/layout/cycle6"/>
    <dgm:cxn modelId="{1EFFFA85-F3D5-40C5-8619-D6A75015B6A7}" type="presParOf" srcId="{7928ADBD-63FD-49DC-8B4E-153F91C779CB}" destId="{B7FDEC48-3F72-4532-80C8-E46C42382005}" srcOrd="14" destOrd="0" presId="urn:microsoft.com/office/officeart/2005/8/layout/cycle6"/>
    <dgm:cxn modelId="{B067F4B0-EC47-4ADF-867C-5E8F0373CAE5}" type="presParOf" srcId="{7928ADBD-63FD-49DC-8B4E-153F91C779CB}" destId="{CE6D5F77-2017-4A5B-A3BD-B0FC7FF16122}" srcOrd="15" destOrd="0" presId="urn:microsoft.com/office/officeart/2005/8/layout/cycle6"/>
    <dgm:cxn modelId="{16C306B6-BF2C-4193-8559-3A49B8944F41}" type="presParOf" srcId="{7928ADBD-63FD-49DC-8B4E-153F91C779CB}" destId="{D4D9D85D-D47B-4D10-BBAF-6D91A128F14D}" srcOrd="16" destOrd="0" presId="urn:microsoft.com/office/officeart/2005/8/layout/cycle6"/>
    <dgm:cxn modelId="{71E3808F-CEC6-45BE-8276-93847E8E71FD}" type="presParOf" srcId="{7928ADBD-63FD-49DC-8B4E-153F91C779CB}" destId="{7B3272E3-7B2E-45B5-8AE0-61E65E1F78AA}" srcOrd="17" destOrd="0" presId="urn:microsoft.com/office/officeart/2005/8/layout/cycle6"/>
    <dgm:cxn modelId="{0C3EB4E5-43C5-43B6-A76F-DC14FF9A0A0F}" type="presParOf" srcId="{7928ADBD-63FD-49DC-8B4E-153F91C779CB}" destId="{B31B3773-63E3-4D18-A43D-B5451A6B03D4}" srcOrd="18" destOrd="0" presId="urn:microsoft.com/office/officeart/2005/8/layout/cycle6"/>
    <dgm:cxn modelId="{0FB9787B-19B3-4567-A8D4-5CD121E3EB50}" type="presParOf" srcId="{7928ADBD-63FD-49DC-8B4E-153F91C779CB}" destId="{95FC8A30-17FC-4F75-A557-06FEB5AE5A07}" srcOrd="19" destOrd="0" presId="urn:microsoft.com/office/officeart/2005/8/layout/cycle6"/>
    <dgm:cxn modelId="{0130479A-983A-41C0-898A-DB1F6BC25C07}" type="presParOf" srcId="{7928ADBD-63FD-49DC-8B4E-153F91C779CB}" destId="{6984B120-CE25-4B1E-BD81-E2AF07E47895}" srcOrd="20" destOrd="0" presId="urn:microsoft.com/office/officeart/2005/8/layout/cycle6"/>
    <dgm:cxn modelId="{05E7AABE-E60F-4978-9D21-6151E85B0FA1}" type="presParOf" srcId="{7928ADBD-63FD-49DC-8B4E-153F91C779CB}" destId="{6EF9AA22-CA02-44F5-BDD4-9359A8E7D1BC}" srcOrd="21" destOrd="0" presId="urn:microsoft.com/office/officeart/2005/8/layout/cycle6"/>
    <dgm:cxn modelId="{EA7B41DE-BBB1-4ED6-8310-46EB2122C96F}" type="presParOf" srcId="{7928ADBD-63FD-49DC-8B4E-153F91C779CB}" destId="{000789DD-529A-418B-B2AF-62CC0FC0EC4A}" srcOrd="22" destOrd="0" presId="urn:microsoft.com/office/officeart/2005/8/layout/cycle6"/>
    <dgm:cxn modelId="{272F74FD-82BF-4FCB-B794-0313CB095DCF}" type="presParOf" srcId="{7928ADBD-63FD-49DC-8B4E-153F91C779CB}" destId="{AB85028E-1877-4EEE-97EA-3959B1ABB19E}" srcOrd="23" destOrd="0" presId="urn:microsoft.com/office/officeart/2005/8/layout/cycle6"/>
    <dgm:cxn modelId="{06B874DF-9CC4-4900-98D6-5DC9159D96ED}" type="presParOf" srcId="{7928ADBD-63FD-49DC-8B4E-153F91C779CB}" destId="{B3303FB4-FE30-4CBB-AB2C-B86650DE57B3}" srcOrd="24" destOrd="0" presId="urn:microsoft.com/office/officeart/2005/8/layout/cycle6"/>
    <dgm:cxn modelId="{954C685D-423C-4BD5-8747-FE9D7161B38D}" type="presParOf" srcId="{7928ADBD-63FD-49DC-8B4E-153F91C779CB}" destId="{7C642721-A3C0-41BA-99EE-41424AFBA3E2}" srcOrd="25" destOrd="0" presId="urn:microsoft.com/office/officeart/2005/8/layout/cycle6"/>
    <dgm:cxn modelId="{10FD517B-9F2C-4599-B9C9-0B796B18ED81}" type="presParOf" srcId="{7928ADBD-63FD-49DC-8B4E-153F91C779CB}" destId="{5BA191B7-A0D1-4989-A6F2-1F458B1F430A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80FDBE-F228-4F27-BCD5-9E7CE13D3DCC}" type="datetimeFigureOut">
              <a:rPr lang="ru-RU"/>
              <a:pPr>
                <a:defRPr/>
              </a:pPr>
              <a:t>18.08.2013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2BE9AF-C474-4384-959E-788E328BE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C9942-E5DB-4AA9-8094-56971ABB9FE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545A30-84FB-4227-9245-48E6C9829D1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54AD2B-3804-4073-9402-096B2B1EB73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D8798-E081-4063-9A9A-C69F13D22D28}" type="datetimeFigureOut">
              <a:rPr lang="ru-RU"/>
              <a:pPr>
                <a:defRPr/>
              </a:pPr>
              <a:t>18.08.2013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4885-7AF4-49D2-9CF5-54856CD0C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0D74-14F0-47FC-876C-173E6FA92A8A}" type="datetimeFigureOut">
              <a:rPr lang="ru-RU"/>
              <a:pPr>
                <a:defRPr/>
              </a:pPr>
              <a:t>18.08.2013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CA95-679F-4713-B413-60CCF4727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1804-B97A-41E6-84FE-1A802B57126B}" type="datetimeFigureOut">
              <a:rPr lang="ru-RU"/>
              <a:pPr>
                <a:defRPr/>
              </a:pPr>
              <a:t>18.08.2013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5475-CEBD-4424-8B75-462FA0F3A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5153-D971-467D-B8CD-A57DB7E1B157}" type="datetimeFigureOut">
              <a:rPr lang="ru-RU"/>
              <a:pPr>
                <a:defRPr/>
              </a:pPr>
              <a:t>18.08.2013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54157-D5E2-4ED2-89E2-EE60F95C3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770A-5429-4A36-9D5D-DB7A7985FA53}" type="datetimeFigureOut">
              <a:rPr lang="ru-RU"/>
              <a:pPr>
                <a:defRPr/>
              </a:pPr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B6FE-9D82-4EAD-9775-FE7EE4A65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D21A-62BE-4E19-9CCF-37424F0F5550}" type="datetimeFigureOut">
              <a:rPr lang="ru-RU"/>
              <a:pPr>
                <a:defRPr/>
              </a:pPr>
              <a:t>18.08.2013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9092-07CB-42E7-898A-D7296C9E7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0837-F665-40C7-999B-2EB74201F57F}" type="datetimeFigureOut">
              <a:rPr lang="ru-RU"/>
              <a:pPr>
                <a:defRPr/>
              </a:pPr>
              <a:t>18.08.2013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28F8-BB83-49AE-A158-5BAD3986C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1FFD-455D-4192-B436-9FCAF780BE21}" type="datetimeFigureOut">
              <a:rPr lang="ru-RU"/>
              <a:pPr>
                <a:defRPr/>
              </a:pPr>
              <a:t>18.08.2013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F4FC-1981-4535-9286-BB0C090D7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8688B-AACF-48F7-B9F5-3927350C1DFC}" type="datetimeFigureOut">
              <a:rPr lang="ru-RU"/>
              <a:pPr>
                <a:defRPr/>
              </a:pPr>
              <a:t>18.08.2013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7B64F-5852-4001-A3DE-EA238BAC9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81C4-A2E3-4014-B820-7A08449722DF}" type="datetimeFigureOut">
              <a:rPr lang="ru-RU"/>
              <a:pPr>
                <a:defRPr/>
              </a:pPr>
              <a:t>18.08.2013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DB86-D01D-4823-8C63-2244FA8BB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2FF8-472F-4770-902A-2D36ED986640}" type="datetimeFigureOut">
              <a:rPr lang="ru-RU"/>
              <a:pPr>
                <a:defRPr/>
              </a:pPr>
              <a:t>18.08.2013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1428-7581-4AF7-902C-60401C9C5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FDB8E2-855D-4671-A89D-133B3DF15C32}" type="datetimeFigureOut">
              <a:rPr lang="ru-RU"/>
              <a:pPr>
                <a:defRPr/>
              </a:pPr>
              <a:t>18.08.2013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367E5C-4B27-4B8F-BE39-130E798CA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images.yandex.ru/yandsearch?p=2&amp;text=%D1%81%D1%82%D0%BE%D0%BB%20%D1%81%20%D0%BC%D1%80%D0%B0%D0%BC%D0%BE%D1%80%D0%BD%D0%BE%D0%B9%20%D1%81%D1%82%D0%BE%D0%BB%D0%B5%D1%88%D0%BD%D0%B8%D1%86%D0%B5%D0%B9%20%D0%BD%D0%B0%20%D0%BE%D0%B4%D0%BD%D0%BE%D0%B9%20%D0%BD%D0%BE%D0%B6%D0%BA%D0%B5&amp;noreask=1&amp;img_url=bronzaurala.ru/d/9829/d/portu01031813.jpg&amp;pos=81&amp;rpt=simage&amp;lr=213&amp;nojs=1" TargetMode="External"/><Relationship Id="rId7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text=%D0%B0%D0%BF%D1%82%D0%B5%D0%BA%D0%B0%20%D1%84%D0%B5%D1%80%D1%80%D0%B5%D0%B9%D0%BD&amp;noreask=1&amp;img_url=www.oldmos.ru/upload/photos/3/d/a/800_3da79031b8508c1f8c1406d08c167ea3.jpg&amp;pos=21&amp;rpt=simage&amp;lr=213&amp;nojs=1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b/ba/Yaroslavsky_rail_terminal_front_side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hyperlink" Target="http://images.yandex.ru/yandsearch?text=%D0%BC%D1%83%D0%B7%D0%B5%D0%B9%20%D0%B8%D0%B7%D0%BE%D0%B1%D1%80%D0%B0%D0%B7%D0%B8%D1%82%D0%B5%D0%BB%D1%8C%D0%BD%D1%8B%D1%85%20%D0%B8%D1%81%D0%BA%D1%83%D1%81%D1%81%D1%82%D0%B2%20%D0%B8%D0%BC%20%D0%BF%D1%83%D1%88%D0%BA%D0%B8%D0%BD%D0%B0&amp;noreask=1&amp;img_url=www.kazved.ru/Thumbnail.aspx?w=670&amp;img=/uploadimg/217735_47940_%D0%BC%D1%83%D0%B7%D0%B5%D0%B91.jpg&amp;pos=1&amp;rpt=simage&amp;lr=213&amp;nojs=1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3%D0%BB%D0%B8%D1%86%D0%B0%20%D0%B7%D0%BE%D1%80%D0%B3%D0%B5%20%D1%84%D0%BE%D1%82%D0%BE&amp;noreask=1&amp;img_url=img0.liveinternet.ru/images/attach/c/2/64/859/64859201_Zorge_md_Kurgan.jpg&amp;pos=5&amp;rpt=simage&amp;lr=213&amp;nojs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hyperlink" Target="http://kfinkelshteyn.narod.ru/Tzarskoye_Selo/Gorod/Imp_vetka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2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11" Type="http://schemas.openxmlformats.org/officeDocument/2006/relationships/hyperlink" Target="//upload.wikimedia.org/wikipedia/commons/6/61/Leningrad-terminal.jpg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hyperlink" Target="http://images.yandex.ru/yandsearch?text=%D0%BC%D1%83%D0%B7%D0%B5%D0%B9%20%D0%B8%D0%B7%D0%BE%D0%B1%D1%80%D0%B0%D0%B7%D0%B8%D1%82%D0%B5%D0%BB%D1%8C%D0%BD%D1%8B%D1%85%20%D0%B8%D1%81%D0%BA%D1%83%D1%81%D1%81%D1%82%D0%B2%20%D0%B8%D0%BC%20%D0%BF%D1%83%D1%88%D0%BA%D0%B8%D0%BD%D0%B0&amp;noreask=1&amp;img_url=www.kazved.ru/Thumbnail.aspx?w=670&amp;img=/uploadimg/217735_47940_%D0%BC%D1%83%D0%B7%D0%B5%D0%B91.jpg&amp;pos=1&amp;rpt=simage&amp;lr=213&amp;nojs=1" TargetMode="External"/><Relationship Id="rId9" Type="http://schemas.openxmlformats.org/officeDocument/2006/relationships/hyperlink" Target="//upload.wikimedia.org/wikipedia/commons/b/ba/Yaroslavsky_rail_terminal_front_side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4%D0%BB%D1%8E%D0%B3%D0%B5%D1%80%20%D1%80%D0%B8%D1%81%D1%83%D0%BD%D0%BE%D0%BA&amp;noreask=1&amp;img_url=www.edupic.net/Images/ScienceDrawings/wind_vane.gif&amp;pos=3&amp;rpt=simage&amp;lr=213&amp;nojs=1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12" Type="http://schemas.openxmlformats.org/officeDocument/2006/relationships/hyperlink" Target="http://images.yandex.ru/yandsearch?text=%D1%88%D0%BB%D0%B0%D0%B3%D0%B1%D0%B0%D1%83%D0%BC%20%D1%80%D0%B8%D1%81%D1%83%D0%BD%D0%BE%D0%BA&amp;img_url=www.profsb.ru/assets/images/risunki/shlagbaum.jpg&amp;pos=27&amp;rpt=simage&amp;nojs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hyperlink" Target="http://images.yandex.ru/yandsearch?text=%D0%B3%D0%B0%D0%BB%D1%81%D1%82%D1%83%D0%BA%20%D1%80%D0%B8%D1%81%D1%83%D0%BD%D0%BE%D0%BA&amp;img_url=harakter.hop.ru/od2.gif&amp;pos=0&amp;rpt=simage&amp;nojs=1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3/Golov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3/83/365/83365466_large_Voin_i_gorozhanka_16.jpg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hyperlink" Target="http://img1.liveinternet.ru/images/attach/c/3/83/365/83365569_large_Dvoryane.jpg" TargetMode="Externa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7238" y="0"/>
            <a:ext cx="9901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4176464" cy="11967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Немцы старались сохранить родной быт  и традиции жизни в Европе. </a:t>
            </a:r>
            <a:endParaRPr lang="ru-RU" dirty="0"/>
          </a:p>
        </p:txBody>
      </p:sp>
      <p:pic>
        <p:nvPicPr>
          <p:cNvPr id="25603" name="Picture 2" descr="http://reshell.msk.ru/rshph/Pit1110/Mns/DSC_5364n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0350"/>
            <a:ext cx="49672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timofeyich.ru/content/images-content/images-contact/photo2008/kizhi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6913" y="3429000"/>
            <a:ext cx="442118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11863" y="981075"/>
            <a:ext cx="295275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Немцы старались сохранить родной быт  и традиции жизни в Европе.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9400" y="0"/>
            <a:ext cx="106934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800000"/>
                </a:solidFill>
              </a:rPr>
              <a:t>Немецкая слобода больше не существует, а вещи, которым удивлялись москвичи 16-19 века, до сих пор есть в наших домах.</a:t>
            </a:r>
            <a:endParaRPr lang="ru-RU" sz="2400" dirty="0">
              <a:solidFill>
                <a:srgbClr val="800000"/>
              </a:solidFill>
            </a:endParaRPr>
          </a:p>
        </p:txBody>
      </p:sp>
      <p:pic>
        <p:nvPicPr>
          <p:cNvPr id="26627" name="Picture 2" descr="http://im2-tub-ru.yandex.net/i?id=201332502-4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916113"/>
            <a:ext cx="275272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www.sammler.com/antiquitaeten/images/fr_120313_11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1620838"/>
            <a:ext cx="2339975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http://images02.olx.com.ua/ui/15/26/47/1316453336_253731947_4---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844675"/>
            <a:ext cx="1873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http://f8.ifotki.info/org/f45b15bb8dcb2ca18e34e4504d56808abc81cc887052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4149725"/>
            <a:ext cx="25908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http://t1.gstatic.com/images?q=tbn:ANd9GcRTAHa0TttDz8EgJRDw6oT06imbFsGuNfpCg60HdaKogocR6au-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9563" y="4508500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2" descr="http://t1.gstatic.com/images?q=tbn:ANd9GcSERNLumMVewWjwdnY6orgPSqP2BOdgK1ATNS1erfi1q3MvBov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9475" y="48688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6375" y="0"/>
            <a:ext cx="1062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0"/>
            <a:ext cx="7991475" cy="83661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Приглашенные в Россию немцы работали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79388" y="765175"/>
            <a:ext cx="2520950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инженерами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987675" y="692150"/>
            <a:ext cx="2663825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медиками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940425" y="620713"/>
            <a:ext cx="2160588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учителями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116013" y="2060575"/>
            <a:ext cx="2303462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аптекарями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07950" y="3716338"/>
            <a:ext cx="2879725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chemeClr val="bg1"/>
                </a:solidFill>
                <a:cs typeface="Arial" charset="0"/>
              </a:rPr>
              <a:t>ремесленниками</a:t>
            </a:r>
          </a:p>
        </p:txBody>
      </p:sp>
      <p:sp>
        <p:nvSpPr>
          <p:cNvPr id="24" name="Овал 23"/>
          <p:cNvSpPr/>
          <p:nvPr/>
        </p:nvSpPr>
        <p:spPr>
          <a:xfrm>
            <a:off x="3708400" y="1916113"/>
            <a:ext cx="2159000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ювелирами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119813" y="2133600"/>
            <a:ext cx="2555875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военными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276600" y="3500438"/>
            <a:ext cx="2879725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оружейниками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00788" y="3789363"/>
            <a:ext cx="2592387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bg1"/>
                </a:solidFill>
                <a:cs typeface="Arial" charset="0"/>
              </a:rPr>
              <a:t>служили при царском дворе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6375" y="0"/>
            <a:ext cx="1062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856984" cy="8640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Во время войны 1812 года почти все здания Немецкой Слободы сгорели, но названия современных улиц хранят память о ней. </a:t>
            </a:r>
            <a:endParaRPr lang="ru-RU" dirty="0"/>
          </a:p>
        </p:txBody>
      </p:sp>
      <p:pic>
        <p:nvPicPr>
          <p:cNvPr id="5" name="Рисунок 4" descr="0_38e16_621b6e6a_ori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846" r="3846"/>
          <a:stretch>
            <a:fillRect/>
          </a:stretch>
        </p:blipFill>
        <p:spPr>
          <a:xfrm>
            <a:off x="107504" y="620688"/>
            <a:ext cx="3528392" cy="2548284"/>
          </a:xfrm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620713"/>
            <a:ext cx="3887787" cy="25923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789363"/>
            <a:ext cx="31686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950" y="2781300"/>
            <a:ext cx="35274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Лефортовский  переулок и </a:t>
            </a:r>
            <a:r>
              <a:rPr lang="ru-RU" b="1" dirty="0" err="1">
                <a:solidFill>
                  <a:schemeClr val="bg1"/>
                </a:solidFill>
              </a:rPr>
              <a:t>Лефортовская</a:t>
            </a:r>
            <a:r>
              <a:rPr lang="ru-RU" b="1" dirty="0">
                <a:solidFill>
                  <a:schemeClr val="bg1"/>
                </a:solidFill>
              </a:rPr>
              <a:t> площадь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2363" y="2781300"/>
            <a:ext cx="3887787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</a:rPr>
              <a:t>Это Старокирочная улица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</a:rPr>
              <a:t>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805488"/>
            <a:ext cx="3203575" cy="90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Немецкая улица теперь наз</a:t>
            </a:r>
            <a:r>
              <a:rPr lang="ru-RU" b="1" dirty="0">
                <a:solidFill>
                  <a:schemeClr val="bg1"/>
                </a:solidFill>
              </a:rPr>
              <a:t>ывается Бауманская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3644900"/>
            <a:ext cx="2268537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300788" y="5876925"/>
            <a:ext cx="2592387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Бригадирский переулок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2500" y="4221163"/>
            <a:ext cx="25923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Посланников переулок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6375" y="0"/>
            <a:ext cx="1062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8" descr="0_38e05_f96a3f61_orig.jpg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3847" r="3847"/>
          <a:stretch>
            <a:fillRect/>
          </a:stretch>
        </p:blipFill>
        <p:spPr>
          <a:xfrm>
            <a:off x="5148263" y="115888"/>
            <a:ext cx="3787775" cy="2736850"/>
          </a:xfrm>
        </p:spPr>
      </p:pic>
      <p:sp>
        <p:nvSpPr>
          <p:cNvPr id="29699" name="AutoShape 2" descr="data:image/jpeg;base64,/9j/4AAQSkZJRgABAQAAAQABAAD/2wBDAAkGBwgHBgkIBwgKCgkLDRYPDQwMDRsUFRAWIB0iIiAdHx8kKDQsJCYxJx8fLT0tMTU3Ojo6Iys/RD84QzQ5Ojf/2wBDAQoKCg0MDRoPDxo3JR8lNzc3Nzc3Nzc3Nzc3Nzc3Nzc3Nzc3Nzc3Nzc3Nzc3Nzc3Nzc3Nzc3Nzc3Nzc3Nzc3Nzf/wAARCACiAHgDASIAAhEBAxEB/8QAGwAAAQUBAQAAAAAAAAAAAAAAAwABAgQFBgf/xAA+EAABAwIFAgMDCgQFBQAAAAABAgMRAAQFBhIhMUFREyJhMnGBFBYjJEKRkqGxwQdTc5MlJlJigzNEstHx/8QAFQEBAQAAAAAAAAAAAAAAAAAAAAH/xAAWEQEBAQAAAAAAAAAAAAAAAAAAARH/2gAMAwEAAhEDEQA/AN3JuV8uXeU8Ifu8GsHXnbNCnHFsglSorcayflUmDgGHHbf6AVRyUrTk3BNwk/Im9/hW14xT1Ow70AW8mZTUJOXsOn+iKn8y8ojb5vYdP9EVabfGx69pqre5gwyydSi5ukB4jytpMqPwoEclZTgRl7Do/oiojJWUyYGXsOP/AAirTeN262wpTT7aCJ1KQYqyzd29w14lu6lxE8g0FEZIygQJy/h39kVP5i5REH5vYd/ZFXvGQFcgHmKILhJMahxxQZoyRlE8Zew7+yKQyNlEifm9h39gVph8FWxEVNNz5YkA0GOcj5R3jL2HH/hFQGScpcnLuHR/RFbAuACdxUF3G/ligyVZKyiBIy9hx/4RUPmXlODGXsO9PoBWsu4BnoYoHjEJUJ++g5LOmVst2mU8YuLXA7Bl5q0WptxDQBSQOaVWs8u/5OxpJO5s3NvhSoA5JeAydg0kyLNvf4VpXDhKUwRsd94rnsorCMoYPBI+qI2+FW37mZSIKugHNUZOZsw3TK2sNwpajfPEAqT9lP7V0uTcvWVsy26+lNzdkkuPr3JPYT0ryFnFnXsecdfkOKWrcciOK9dyPcuv2yXmzrRJ1CNx0pR3At2wkQ2DtEGsPHsLKG1X2FpDV215iB7LqRykit5LvkGoRPrVe+BLSnNwE8VBzGD4wxi9kLlhKkwdC21coV2NXkr9D7xXM4YsW2a8XZYARbrbQ8tMbazya3kumBHfvQWlLhMzt+dRDsAdf2oK3Bpg7A96SFeWATQWSuROoT2oS1q2j3VAOBXB4pau6vWqHWuJmYoalE7ztU1qHMGaEtQjqKDCzwrVlPGNiD8jc5HpSps5uJOUMZ6fU3BHwpVRmZWWU5XwqCT9VRt8Ks3DSliOAoEbVRyr5suYUNSQPkqOvpWy4BoKjttzTB5HdNotcx3CWfMEKVB71ewa7u3LpCbS+vmnp8iWElQCvdx99LMNkq2zM8WkwHUhxAjaY3/Q11mTWbJ55pxsJad3mRIV8O9BsZazZjjzy8JvLdang0osPvNkFwjeD93SuYusUzZfXvj3DV+y2V+RtJhKD2AJ3rqbLF8MGaQp28YQWnPClZiABzHYmupTc4Tc3TzVu+04tCuUGQD0B6Cf2qDnsCL7ja7m9bKLhxCQsKSQTE7kVrAnmAD6cVJaFB5a1wsEwNO0QKaJPmOyRQTHm608KBG5A9akjSdxEdKcp1SSPSgiEDkbzzT6AlMT7qWnT8Pzp9fEjegYpHM70MpBkmJI4qUgk+bY9KGuBBA91Bi5zbCcp4sYI+qOce6lT51P+UcYBP8A2i+vpSpoyMqpHzbwtR62qOnpWy1q06Z2I4rDyopZyzhkQUi1QD3G1baVhLZU6QkATKug70GTmGxZW7Zv6mvFQoy0oeZaep+B3oLVjY4TiCby6uUptW/NoEgqJ6VRwh9GPZxvlWilu26mUtoUhO5HcdgTNds3lstS3ebNzqJKgYncTtQedXgwu/xHxk2SnkKcKlKQkg6R0B99dVlu/Sw2hiytVMNncI9qVevf41qv4ZYPWBuGLksYeg6FOhHthJjkdJ60PDbO2w2L1SyzaPEBl10lMk9NxQbjLP8AhZWhKkw9qKFEymRxvQU7rkcHpWwl1FwyUvL0rWNoT7QrAub+zs1qZur1hsTAUpUUF4bJ0gCfWoqJEGNwd6qWWI2F66u2srxl99AlSG1yQO9EdXPXagK6sGBPFDDhO0gHpQyCdwZ7UOd9zHSkFkqPKVbUNRngioyqAkHftUFLI2EDvNBkZyUTlTF5gfVF/pSqGclkZXxbrNqsflSoMzKzg+beFiJi2RtNYGcc1SheF4eoFJBS+6P/ABT+9YtxjyrbAbGxs1aXzbI1uJPsiOPfXPgFZA1Sffuao7z+HN43ZKdWvYuEJmYMD9q766ulX2GvXt0UItUJ9hsneO5nevGrO++TI0oVuoiTO4iunv8AHLheWBb6gnxCRpSrcieT91KPVMvnD28Cw+1dfQGUpUso1iFid9Q7A/nWtdW9vcNKvL91C8NCAoMrbCkJj7QivBMFxBbyWJcVLflKSrYT/wC69YyY+MQsVWF864toAgNatinqPdvUCTj2H3Vo7eYQ6QwHVN6YOxHUf7TFcFnK5RfBBQElQSfNEajUM3IfwHMd7Z2eq2aSUrabQvyKTpAmPgaxcQeW4hNwFgoUYICt591Bi294/bPB23dW0scKQdJB99ewZUx9zMGDm5uUBD7S/CWUbBZABBj3EfdXjV0gpccMEHVx2rpf4fY4qwxL5A8r6veGAeiV9D+1VHrQKdIOwoZSJ2/WoQVJ3IHxpCUmD0FIoojiQSOKhxKgBMb0yNxJAmouEqMFPJ225oMrN8DKuLTMm1XE+6lVfOBUMs4ppBA+TLkT6UqDxVofRIMRAFF4Pv2obSpZQP8AaKKhewgj4igcKKFhJMjoK3L5YcZdcJ1DSAkgcjTt+9YRI1lQ5FWbW5AbWhz2CkkA8T0oNHLtpeXOJMtYcyt5Tg87aBKoG817RlTA7xtpp15JZc5OqRFeRZMzPdZavV3do2wta2/D+mRqgT0I3FewZc/ijhV82hvFh8juDsVAFTZ+PSpUcL/F94N5nZS1BcZtkhwd5JIrimnSt5durdDgkD1Ir2H+J+GZdv8AAX8xMrSu68rSHbdwaXVHorvXh63y3ceIVeZMARtwIqwOtxUhKt42mhJWWnElCikpIUlQ6HpR5Dsk7TxQHW5gjpwIoPZsq42nG8HaelRuGgEXAIjzxz8a2AqekEfdXjuVcZewjEEFLulhwpDySNo7/nXrltcMvtJdt3EusqPlcSZSRRVmSZI326VE8ARuO/7VNITG0c9BSUQEnYkGiOfzhPzXxSYJFsvp6UqnnBSTlbFuZ+TL/SlRXhrROhEdqLCthtFQaB8JPHAoiPZI/agR1Aj9aG4VEEcUZwD/AO0NDZUd+KIOhKkxJEECjF5xohKVEgcGoqEJBHSmU2IkzHYUFhd/ci2LHirLJUFFvVKSR1iqR+n86SAe0069SUygb8UNtGhQAHs8zVB2j5YKo9KMBqSTvI4quRpIPAPBqw2d5IJ71AEykzvPrWzlnH7/AAu9ZSyvUw4sILKlHRuYmOhrJe6DTAB++madW24lxvykHY9RRXvSFbSPKCYplJ2ISo+pPavPcp5t+T/U8SUpSFK8twTJR6K9Od6761fauGkrYdQ80ftIUDQY2bUEZZxUyT9WV+lKi5uVOWcW22+SrP5UqDxFoQ0jvANF1ECosD6FBkbJ6059oGQaIiR1ETFWGx5NgB6VEEf6U8RU0HzggiODQPqBTBiRsafuDHHIqJTCiR15pL2IPSKBbeMnUNhzUlJ8xUPZI6VewHEV4TeC8Rbt3CwkpCHRtv199Vrl0PvuL0pQVqKtKeBJmB6UFdW8gQR2oiTJB7U+0AGmgAiR5Z5IoCK3k81XWdJIO+9EXISRA591BOoiY2FFFZXpJB3PetrA8au8KfLlssJSqNbZHlWPWsBGrUJreyrhbmMYn4Ijw2xrWTwBwPzoOqxbMVpieV7/AMq2HXbVZ0KSYJ/2nqKVNmLKCLHBsRvGr995CLZZKXQJG23G0bUqDzFsfQI59kVMRI2NK2B8FBidh1o5Hl43oIJ2MgTUtO8gcfnSQABv8amkAR1HaiHIkAiorGrY7Enf0oggE7b0yzFBJCT9kFUUJYIcHc1at7pbWoNkeYQZFBWoSd5FVERA3iDNX7G2W+1chNs7cfR+y22pRQZHm26is9Kjr2HNdlkLOSsqvvlVql5t4eYDZQPTeeKK5MpCdo8vAPH5dKholQTxJAntNXcVvBf4lc3fhhHjOqXoT9mTMUBOg+UjngmoGxDC7nDnIdTqTyHEgwRR8CxJzDbwOtrWkEgLA2kTXb27jN3hzTiAhaVICXEkzEbEVi3mXmVal2x8JR30zIPu7UV0+MYkq+ybiYbCVH5Isq36RzSrirlOJ4bhN604km3cZUg6SDG36UqDnLZrWwmYBCRFHDBidQMdBQrMkMNkj7NXExpIgCmivo8xEevNT0mZ00VZGkHSN+tQ2HeaaiJT1G00ykwAT+tE1ADcUIqUqAlEz0oAuKKVQJ9aaesQYq6i1SvSsqhCj03iql0jwnVN7EA7KHUVRFBMwQPSiAyrYmaCkmQmBRUCOm4oCp3JnmpCeCOOs0mxPIEVMAEmTHpUFi1uXrRWphakqiNj+1arePvJa+lt0LX1WCUk/AViiR04FOCSBz99FaWJYyi4w27QtnQpTRAKVzvSrHuz9SeBSAdJ3FKoOeS64NIC1Ae+nU87H/UX+I0qVAwedI3cX+I1LxXP5i/xGlSoEXXP5i/xGnS64DIcXM/6jSpVUMXXIH0i/wARpvEc386vvpUqBeIufbV99MXXP5i/xGlSopg87/MX+I0/jO/zV/iNKlUEvHd/mr/EaSn3tvpV/iNKlUCLzpQQXFkR1UaVKlVH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9700" name="AutoShape 4" descr="data:image/jpeg;base64,/9j/4AAQSkZJRgABAQAAAQABAAD/2wBDAAkGBwgHBgkIBwgKCgkLDRYPDQwMDRsUFRAWIB0iIiAdHx8kKDQsJCYxJx8fLT0tMTU3Ojo6Iys/RD84QzQ5Ojf/2wBDAQoKCg0MDRoPDxo3JR8lNzc3Nzc3Nzc3Nzc3Nzc3Nzc3Nzc3Nzc3Nzc3Nzc3Nzc3Nzc3Nzc3Nzc3Nzc3Nzc3Nzf/wAARCACiAHgDASIAAhEBAxEB/8QAGwAAAQUBAQAAAAAAAAAAAAAAAwABAgQFBgf/xAA+EAABAwIFAgMDCgQFBQAAAAABAgMRAAQFBhIhMUFREyJhMnGBFBYjJEKRkqGxwQdTc5MlJlJigzNEstHx/8QAFQEBAQAAAAAAAAAAAAAAAAAAAAH/xAAWEQEBAQAAAAAAAAAAAAAAAAAAARH/2gAMAwEAAhEDEQA/AN3JuV8uXeU8Ifu8GsHXnbNCnHFsglSorcayflUmDgGHHbf6AVRyUrTk3BNwk/Im9/hW14xT1Ow70AW8mZTUJOXsOn+iKn8y8ojb5vYdP9EVabfGx69pqre5gwyydSi5ukB4jytpMqPwoEclZTgRl7Do/oiojJWUyYGXsOP/AAirTeN262wpTT7aCJ1KQYqyzd29w14lu6lxE8g0FEZIygQJy/h39kVP5i5REH5vYd/ZFXvGQFcgHmKILhJMahxxQZoyRlE8Zew7+yKQyNlEifm9h39gVph8FWxEVNNz5YkA0GOcj5R3jL2HH/hFQGScpcnLuHR/RFbAuACdxUF3G/ligyVZKyiBIy9hx/4RUPmXlODGXsO9PoBWsu4BnoYoHjEJUJ++g5LOmVst2mU8YuLXA7Bl5q0WptxDQBSQOaVWs8u/5OxpJO5s3NvhSoA5JeAydg0kyLNvf4VpXDhKUwRsd94rnsorCMoYPBI+qI2+FW37mZSIKugHNUZOZsw3TK2sNwpajfPEAqT9lP7V0uTcvWVsy26+lNzdkkuPr3JPYT0ryFnFnXsecdfkOKWrcciOK9dyPcuv2yXmzrRJ1CNx0pR3At2wkQ2DtEGsPHsLKG1X2FpDV215iB7LqRykit5LvkGoRPrVe+BLSnNwE8VBzGD4wxi9kLlhKkwdC21coV2NXkr9D7xXM4YsW2a8XZYARbrbQ8tMbazya3kumBHfvQWlLhMzt+dRDsAdf2oK3Bpg7A96SFeWATQWSuROoT2oS1q2j3VAOBXB4pau6vWqHWuJmYoalE7ztU1qHMGaEtQjqKDCzwrVlPGNiD8jc5HpSps5uJOUMZ6fU3BHwpVRmZWWU5XwqCT9VRt8Ks3DSliOAoEbVRyr5suYUNSQPkqOvpWy4BoKjttzTB5HdNotcx3CWfMEKVB71ewa7u3LpCbS+vmnp8iWElQCvdx99LMNkq2zM8WkwHUhxAjaY3/Q11mTWbJ55pxsJad3mRIV8O9BsZazZjjzy8JvLdang0osPvNkFwjeD93SuYusUzZfXvj3DV+y2V+RtJhKD2AJ3rqbLF8MGaQp28YQWnPClZiABzHYmupTc4Tc3TzVu+04tCuUGQD0B6Cf2qDnsCL7ja7m9bKLhxCQsKSQTE7kVrAnmAD6cVJaFB5a1wsEwNO0QKaJPmOyRQTHm608KBG5A9akjSdxEdKcp1SSPSgiEDkbzzT6AlMT7qWnT8Pzp9fEjegYpHM70MpBkmJI4qUgk+bY9KGuBBA91Bi5zbCcp4sYI+qOce6lT51P+UcYBP8A2i+vpSpoyMqpHzbwtR62qOnpWy1q06Z2I4rDyopZyzhkQUi1QD3G1baVhLZU6QkATKug70GTmGxZW7Zv6mvFQoy0oeZaep+B3oLVjY4TiCby6uUptW/NoEgqJ6VRwh9GPZxvlWilu26mUtoUhO5HcdgTNds3lstS3ebNzqJKgYncTtQedXgwu/xHxk2SnkKcKlKQkg6R0B99dVlu/Sw2hiytVMNncI9qVevf41qv4ZYPWBuGLksYeg6FOhHthJjkdJ60PDbO2w2L1SyzaPEBl10lMk9NxQbjLP8AhZWhKkw9qKFEymRxvQU7rkcHpWwl1FwyUvL0rWNoT7QrAub+zs1qZur1hsTAUpUUF4bJ0gCfWoqJEGNwd6qWWI2F66u2srxl99AlSG1yQO9EdXPXagK6sGBPFDDhO0gHpQyCdwZ7UOd9zHSkFkqPKVbUNRngioyqAkHftUFLI2EDvNBkZyUTlTF5gfVF/pSqGclkZXxbrNqsflSoMzKzg+beFiJi2RtNYGcc1SheF4eoFJBS+6P/ABT+9YtxjyrbAbGxs1aXzbI1uJPsiOPfXPgFZA1Sffuao7z+HN43ZKdWvYuEJmYMD9q766ulX2GvXt0UItUJ9hsneO5nevGrO++TI0oVuoiTO4iunv8AHLheWBb6gnxCRpSrcieT91KPVMvnD28Cw+1dfQGUpUso1iFid9Q7A/nWtdW9vcNKvL91C8NCAoMrbCkJj7QivBMFxBbyWJcVLflKSrYT/wC69YyY+MQsVWF864toAgNatinqPdvUCTj2H3Vo7eYQ6QwHVN6YOxHUf7TFcFnK5RfBBQElQSfNEajUM3IfwHMd7Z2eq2aSUrabQvyKTpAmPgaxcQeW4hNwFgoUYICt591Bi294/bPB23dW0scKQdJB99ewZUx9zMGDm5uUBD7S/CWUbBZABBj3EfdXjV0gpccMEHVx2rpf4fY4qwxL5A8r6veGAeiV9D+1VHrQKdIOwoZSJ2/WoQVJ3IHxpCUmD0FIoojiQSOKhxKgBMb0yNxJAmouEqMFPJ225oMrN8DKuLTMm1XE+6lVfOBUMs4ppBA+TLkT6UqDxVofRIMRAFF4Pv2obSpZQP8AaKKhewgj4igcKKFhJMjoK3L5YcZdcJ1DSAkgcjTt+9YRI1lQ5FWbW5AbWhz2CkkA8T0oNHLtpeXOJMtYcyt5Tg87aBKoG817RlTA7xtpp15JZc5OqRFeRZMzPdZavV3do2wta2/D+mRqgT0I3FewZc/ijhV82hvFh8juDsVAFTZ+PSpUcL/F94N5nZS1BcZtkhwd5JIrimnSt5durdDgkD1Ir2H+J+GZdv8AAX8xMrSu68rSHbdwaXVHorvXh63y3ceIVeZMARtwIqwOtxUhKt42mhJWWnElCikpIUlQ6HpR5Dsk7TxQHW5gjpwIoPZsq42nG8HaelRuGgEXAIjzxz8a2AqekEfdXjuVcZewjEEFLulhwpDySNo7/nXrltcMvtJdt3EusqPlcSZSRRVmSZI326VE8ARuO/7VNITG0c9BSUQEnYkGiOfzhPzXxSYJFsvp6UqnnBSTlbFuZ+TL/SlRXhrROhEdqLCthtFQaB8JPHAoiPZI/agR1Aj9aG4VEEcUZwD/AO0NDZUd+KIOhKkxJEECjF5xohKVEgcGoqEJBHSmU2IkzHYUFhd/ci2LHirLJUFFvVKSR1iqR+n86SAe0069SUygb8UNtGhQAHs8zVB2j5YKo9KMBqSTvI4quRpIPAPBqw2d5IJ71AEykzvPrWzlnH7/AAu9ZSyvUw4sILKlHRuYmOhrJe6DTAB++madW24lxvykHY9RRXvSFbSPKCYplJ2ISo+pPavPcp5t+T/U8SUpSFK8twTJR6K9Od6761fauGkrYdQ80ftIUDQY2bUEZZxUyT9WV+lKi5uVOWcW22+SrP5UqDxFoQ0jvANF1ECosD6FBkbJ6059oGQaIiR1ETFWGx5NgB6VEEf6U8RU0HzggiODQPqBTBiRsafuDHHIqJTCiR15pL2IPSKBbeMnUNhzUlJ8xUPZI6VewHEV4TeC8Rbt3CwkpCHRtv199Vrl0PvuL0pQVqKtKeBJmB6UFdW8gQR2oiTJB7U+0AGmgAiR5Z5IoCK3k81XWdJIO+9EXISRA591BOoiY2FFFZXpJB3PetrA8au8KfLlssJSqNbZHlWPWsBGrUJreyrhbmMYn4Ijw2xrWTwBwPzoOqxbMVpieV7/AMq2HXbVZ0KSYJ/2nqKVNmLKCLHBsRvGr995CLZZKXQJG23G0bUqDzFsfQI59kVMRI2NK2B8FBidh1o5Hl43oIJ2MgTUtO8gcfnSQABv8amkAR1HaiHIkAiorGrY7Enf0oggE7b0yzFBJCT9kFUUJYIcHc1at7pbWoNkeYQZFBWoSd5FVERA3iDNX7G2W+1chNs7cfR+y22pRQZHm26is9Kjr2HNdlkLOSsqvvlVql5t4eYDZQPTeeKK5MpCdo8vAPH5dKholQTxJAntNXcVvBf4lc3fhhHjOqXoT9mTMUBOg+UjngmoGxDC7nDnIdTqTyHEgwRR8CxJzDbwOtrWkEgLA2kTXb27jN3hzTiAhaVICXEkzEbEVi3mXmVal2x8JR30zIPu7UV0+MYkq+ybiYbCVH5Isq36RzSrirlOJ4bhN604km3cZUg6SDG36UqDnLZrWwmYBCRFHDBidQMdBQrMkMNkj7NXExpIgCmivo8xEevNT0mZ00VZGkHSN+tQ2HeaaiJT1G00ykwAT+tE1ADcUIqUqAlEz0oAuKKVQJ9aaesQYq6i1SvSsqhCj03iql0jwnVN7EA7KHUVRFBMwQPSiAyrYmaCkmQmBRUCOm4oCp3JnmpCeCOOs0mxPIEVMAEmTHpUFi1uXrRWphakqiNj+1arePvJa+lt0LX1WCUk/AViiR04FOCSBz99FaWJYyi4w27QtnQpTRAKVzvSrHuz9SeBSAdJ3FKoOeS64NIC1Ae+nU87H/UX+I0qVAwedI3cX+I1LxXP5i/xGlSoEXXP5i/xGnS64DIcXM/6jSpVUMXXIH0i/wARpvEc386vvpUqBeIufbV99MXXP5i/xGlSopg87/MX+I0/jO/zV/iNKlUEvHd/mr/EaSn3tvpV/iNKlUCLzpQQXFkR1UaVKlVH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29701" name="Picture 6" descr="http://museum.impharma.ru/images/museum/Vladimir%20Ferre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208915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http://im3-tub-ru.yandex.net/i?id=128410877-1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549275"/>
            <a:ext cx="17097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 descr="http://www.den-za-dnem.ru/img-00002/new09012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3284538"/>
            <a:ext cx="20891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 descr="http://museum.edu.ru/attach.asp?a_no=59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64163" y="3357563"/>
            <a:ext cx="341947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5876925"/>
            <a:ext cx="2843213" cy="3667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Иоганн Эрнст Глюк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48263" y="2565400"/>
            <a:ext cx="3816350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Аптекарский переулок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4163" y="5589588"/>
            <a:ext cx="3455987" cy="69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Первая гимназия </a:t>
            </a:r>
            <a:r>
              <a:rPr lang="ru-RU" b="1" dirty="0" err="1">
                <a:solidFill>
                  <a:schemeClr val="bg1"/>
                </a:solidFill>
              </a:rPr>
              <a:t>Глюка</a:t>
            </a:r>
            <a:endParaRPr lang="ru-RU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1"/>
                </a:solidFill>
              </a:rPr>
              <a:t>Маросейка</a:t>
            </a:r>
            <a:r>
              <a:rPr lang="ru-RU" b="1" dirty="0">
                <a:solidFill>
                  <a:schemeClr val="bg1"/>
                </a:solidFill>
              </a:rPr>
              <a:t>, 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388" y="2565400"/>
            <a:ext cx="20891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bg1"/>
                </a:solidFill>
                <a:cs typeface="Arial" charset="0"/>
              </a:rPr>
              <a:t>Карл Феррейн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6375" y="0"/>
            <a:ext cx="1062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163" y="6350"/>
            <a:ext cx="9144000" cy="155679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В 1851 году  немец Фердинанд Теодор Эйнем открыл производство шоколада и конфет в Москве. А позже в 1867 году для этого производства было построено известное здание из кондитерской фабрики «Красный Октябрь».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1747" name="Picture 8" descr="http://static.eva.ru/eva/60000-70000/61774/photoalbum/1263537706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484313"/>
            <a:ext cx="2087562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0" descr="http://img-fotki.yandex.ru/get/5816/79157155.15/0_69182_55b8d341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565400"/>
            <a:ext cx="3038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2" descr="http://img-fotki.yandex.ru/get/5815/79157155.15/0_69171_ff9ad0dd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3676650"/>
            <a:ext cx="2095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www.archi.ru/files/img/news/large650/10354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6" cstate="print"/>
          <a:srcRect t="1852" b="1852"/>
          <a:stretch>
            <a:fillRect/>
          </a:stretch>
        </p:blipFill>
        <p:spPr>
          <a:xfrm>
            <a:off x="0" y="1772816"/>
            <a:ext cx="4139952" cy="2989965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5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7200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Объекты, без которых невозможно представить современную Москву, были спроектированы потомками немцев</a:t>
            </a:r>
            <a:endParaRPr lang="ru-RU" dirty="0"/>
          </a:p>
        </p:txBody>
      </p:sp>
      <p:pic>
        <p:nvPicPr>
          <p:cNvPr id="25602" name="Picture 2" descr="http://img-fotki.yandex.ru/get/4422/16796413.1e/0_67aac_1e8efa54_X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49" r="349"/>
          <a:stretch>
            <a:fillRect/>
          </a:stretch>
        </p:blipFill>
        <p:spPr>
          <a:xfrm>
            <a:off x="0" y="980728"/>
            <a:ext cx="3312368" cy="2392266"/>
          </a:xfrm>
          <a:noFill/>
        </p:spPr>
      </p:pic>
      <p:pic>
        <p:nvPicPr>
          <p:cNvPr id="25604" name="Picture 4" descr="http://www.photocity.ru/Album101/0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981075"/>
            <a:ext cx="3203575" cy="240188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pic>
        <p:nvPicPr>
          <p:cNvPr id="25606" name="Picture 6" descr="http://ozpp.ru/netcat_files/Image/16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2688" y="4076700"/>
            <a:ext cx="2881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http://im3-tub-ru.yandex.net/i?id=421911646-66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134143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http://www.mgcb1.ru/sites/default/files/%D1%84%D0%B0%D1%81%D0%B0%D0%B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76700"/>
            <a:ext cx="307340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 descr="File:Yaroslavsky rail terminal front side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3644900"/>
            <a:ext cx="32607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3284538"/>
            <a:ext cx="3348038" cy="36988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Роберт Юлиус Кляйн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48038" y="3141663"/>
            <a:ext cx="2592387" cy="33813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Роберт Юлиус Кляйн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940425" y="3284538"/>
            <a:ext cx="3203575" cy="36988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Роберт Юлиус Кляйн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27763" y="6237288"/>
            <a:ext cx="2916237" cy="36988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Константин Тон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03575" y="5373688"/>
            <a:ext cx="2881313" cy="3683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Франц Адольф Шехтель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6237288"/>
            <a:ext cx="3095625" cy="36988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Константин Тон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6375" y="0"/>
            <a:ext cx="1062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8367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Улица </a:t>
            </a:r>
            <a:r>
              <a:rPr lang="ru-RU" dirty="0" err="1" smtClean="0">
                <a:solidFill>
                  <a:schemeClr val="bg1"/>
                </a:solidFill>
              </a:rPr>
              <a:t>Рихарда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Зорге</a:t>
            </a:r>
            <a:r>
              <a:rPr lang="ru-RU" dirty="0" smtClean="0">
                <a:solidFill>
                  <a:schemeClr val="bg1"/>
                </a:solidFill>
              </a:rPr>
              <a:t>. Герой Советского Союза. Советский разведчик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3795" name="Picture 2" descr="http://im7-tub-ru.yandex.net/i?id=166428673-1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412875"/>
            <a:ext cx="30257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1484313"/>
            <a:ext cx="19621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Фото  № 1. Россия, город Москва, Северный АО, Хорошевский, Зорге ул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1989138"/>
            <a:ext cx="27717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6300788" y="4437063"/>
            <a:ext cx="2843212" cy="1177925"/>
          </a:xfrm>
          <a:prstGeom prst="rect">
            <a:avLst/>
          </a:prstGeom>
        </p:spPr>
        <p:txBody>
          <a:bodyPr lIns="45720" rIns="45720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Памятник </a:t>
            </a:r>
            <a:r>
              <a:rPr lang="ru-RU" b="1" dirty="0" err="1">
                <a:solidFill>
                  <a:schemeClr val="bg1"/>
                </a:solidFill>
                <a:latin typeface="+mn-lt"/>
                <a:cs typeface="+mn-cs"/>
              </a:rPr>
              <a:t>Рихарду</a:t>
            </a: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  <a:cs typeface="+mn-cs"/>
              </a:rPr>
              <a:t>Зорге</a:t>
            </a:r>
            <a:endParaRPr lang="ru-RU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6375" y="0"/>
            <a:ext cx="1062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0" y="2636838"/>
            <a:ext cx="5761038" cy="23050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Немецкие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заимствования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3" idx="0"/>
          </p:cNvCxnSpPr>
          <p:nvPr/>
        </p:nvCxnSpPr>
        <p:spPr>
          <a:xfrm flipV="1">
            <a:off x="2879725" y="2133600"/>
            <a:ext cx="1584325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708400" y="908050"/>
            <a:ext cx="4535488" cy="1944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Международный Союз немецкой культуры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16013" y="188913"/>
            <a:ext cx="2735262" cy="1008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Письма немцам и русским немцам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stCxn id="3" idx="6"/>
            <a:endCxn id="3" idx="6"/>
          </p:cNvCxnSpPr>
          <p:nvPr/>
        </p:nvCxnSpPr>
        <p:spPr>
          <a:xfrm>
            <a:off x="5761038" y="37893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5"/>
          </p:cNvCxnSpPr>
          <p:nvPr/>
        </p:nvCxnSpPr>
        <p:spPr>
          <a:xfrm>
            <a:off x="4916488" y="4603750"/>
            <a:ext cx="844550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067175" y="4221163"/>
            <a:ext cx="5076825" cy="2520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Работа со словарями иностранных слов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</a:rPr>
              <a:t>(«Большой иллюстрированный словарь иностранных слов»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</a:rPr>
              <a:t>Е.А. Гришиной и  «Словарь иностранных слов»)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331913" y="4797425"/>
            <a:ext cx="107950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07950" y="5013325"/>
            <a:ext cx="2951163" cy="151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Занятия немецким и русским языком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516688" y="2781300"/>
            <a:ext cx="2447925" cy="1439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</a:rPr>
              <a:t>чтение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14" idx="2"/>
          </p:cNvCxnSpPr>
          <p:nvPr/>
        </p:nvCxnSpPr>
        <p:spPr>
          <a:xfrm flipH="1">
            <a:off x="6156325" y="3500438"/>
            <a:ext cx="360363" cy="14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419475" y="765175"/>
            <a:ext cx="1152525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6" grpId="0" animBg="1"/>
      <p:bldP spid="19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2268538" y="115888"/>
            <a:ext cx="5919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Письма немцам и русским немцам.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258888" y="933450"/>
            <a:ext cx="7885112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ru-RU" sz="2000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долго Вы живете в России?</a:t>
            </a:r>
          </a:p>
          <a:p>
            <a:pPr algn="just"/>
            <a:endParaRPr lang="ru-RU" sz="2000" i="1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000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Говорите ли Вы на немецком? Если да, то помогает ли это Вам в жизни и в работе?</a:t>
            </a:r>
          </a:p>
          <a:p>
            <a:pPr algn="just" eaLnBrk="0" hangingPunct="0"/>
            <a:endParaRPr lang="ru-RU" sz="2000" i="1">
              <a:solidFill>
                <a:schemeClr val="bg1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2000" i="1">
                <a:solidFill>
                  <a:schemeClr val="bg1"/>
                </a:solidFill>
                <a:latin typeface="Times New Roman" pitchFamily="18" charset="0"/>
              </a:rPr>
              <a:t>Есть ли у Вас родственники в Германии? Если есть,  то общаетесь ли Вы с ними?</a:t>
            </a:r>
          </a:p>
          <a:p>
            <a:pPr algn="just" eaLnBrk="0" hangingPunct="0"/>
            <a:endParaRPr lang="ru-RU" sz="2000" i="1">
              <a:solidFill>
                <a:schemeClr val="bg1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2000" i="1">
                <a:solidFill>
                  <a:schemeClr val="bg1"/>
                </a:solidFill>
                <a:latin typeface="Times New Roman" pitchFamily="18" charset="0"/>
              </a:rPr>
              <a:t>Знаете ли Вы русские слова, заимствованные в немецком? Какие?</a:t>
            </a:r>
          </a:p>
          <a:p>
            <a:pPr algn="just" eaLnBrk="0" hangingPunct="0"/>
            <a:endParaRPr lang="ru-RU" sz="2000" i="1">
              <a:solidFill>
                <a:schemeClr val="bg1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2000" i="1">
                <a:solidFill>
                  <a:schemeClr val="bg1"/>
                </a:solidFill>
                <a:latin typeface="Times New Roman" pitchFamily="18" charset="0"/>
              </a:rPr>
              <a:t>Какие немецкие заимствования Вам особенно нравятся, а какие нет?</a:t>
            </a:r>
          </a:p>
          <a:p>
            <a:pPr algn="just" eaLnBrk="0" hangingPunct="0"/>
            <a:endParaRPr lang="ru-RU" sz="2000" i="1">
              <a:solidFill>
                <a:schemeClr val="bg1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2000" i="1">
                <a:solidFill>
                  <a:schemeClr val="bg1"/>
                </a:solidFill>
                <a:latin typeface="Times New Roman" pitchFamily="18" charset="0"/>
              </a:rPr>
              <a:t>Как Вы могли бы описать типичного немца?</a:t>
            </a:r>
            <a:endParaRPr lang="ru-RU" sz="2000" i="1">
              <a:solidFill>
                <a:schemeClr val="bg1"/>
              </a:solidFill>
            </a:endParaRP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1258888" y="5589588"/>
            <a:ext cx="7885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14 участников опроса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/>
            <a:endParaRPr lang="ru-RU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13319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7"/>
          <p:cNvSpPr>
            <a:spLocks noChangeArrowheads="1"/>
          </p:cNvSpPr>
          <p:nvPr/>
        </p:nvSpPr>
        <p:spPr bwMode="auto">
          <a:xfrm>
            <a:off x="1403350" y="188913"/>
            <a:ext cx="77406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Times New Roman" pitchFamily="18" charset="0"/>
            </a:endParaRPr>
          </a:p>
          <a:p>
            <a:pPr algn="ctr"/>
            <a:r>
              <a:rPr lang="ru-RU" sz="3200">
                <a:solidFill>
                  <a:srgbClr val="800000"/>
                </a:solidFill>
                <a:latin typeface="Times New Roman" pitchFamily="18" charset="0"/>
              </a:rPr>
              <a:t>Проектная работа</a:t>
            </a:r>
          </a:p>
          <a:p>
            <a:pPr algn="ctr"/>
            <a:endParaRPr lang="ru-RU" sz="3200">
              <a:solidFill>
                <a:srgbClr val="800000"/>
              </a:solidFill>
              <a:latin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800000"/>
                </a:solidFill>
                <a:latin typeface="Times New Roman" pitchFamily="18" charset="0"/>
              </a:rPr>
              <a:t>«Как немцы в России появились? </a:t>
            </a:r>
          </a:p>
          <a:p>
            <a:pPr algn="ctr"/>
            <a:r>
              <a:rPr lang="ru-RU" sz="3200" b="1">
                <a:solidFill>
                  <a:srgbClr val="800000"/>
                </a:solidFill>
                <a:latin typeface="Times New Roman" pitchFamily="18" charset="0"/>
              </a:rPr>
              <a:t>Отражение в русском языке и в современном облике Москвы»</a:t>
            </a:r>
          </a:p>
          <a:p>
            <a:pPr algn="ctr"/>
            <a:endParaRPr lang="ru-RU" sz="3200">
              <a:solidFill>
                <a:srgbClr val="800000"/>
              </a:solidFill>
              <a:latin typeface="Times New Roman" pitchFamily="18" charset="0"/>
            </a:endParaRPr>
          </a:p>
          <a:p>
            <a:pPr algn="ctr"/>
            <a:r>
              <a:rPr lang="ru-RU" sz="3200">
                <a:solidFill>
                  <a:srgbClr val="800000"/>
                </a:solidFill>
                <a:latin typeface="Times New Roman" pitchFamily="18" charset="0"/>
              </a:rPr>
              <a:t>Ученицы 4 класса «Б»</a:t>
            </a:r>
          </a:p>
          <a:p>
            <a:pPr algn="ctr"/>
            <a:r>
              <a:rPr lang="ru-RU" sz="3200">
                <a:solidFill>
                  <a:srgbClr val="800000"/>
                </a:solidFill>
                <a:latin typeface="Times New Roman" pitchFamily="18" charset="0"/>
              </a:rPr>
              <a:t> школы № 1249</a:t>
            </a:r>
          </a:p>
          <a:p>
            <a:pPr algn="ctr"/>
            <a:endParaRPr lang="ru-RU" sz="3200">
              <a:solidFill>
                <a:srgbClr val="800000"/>
              </a:solidFill>
              <a:latin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800000"/>
                </a:solidFill>
                <a:latin typeface="Times New Roman" pitchFamily="18" charset="0"/>
              </a:rPr>
              <a:t>Швидко Марии</a:t>
            </a:r>
          </a:p>
          <a:p>
            <a:pPr algn="ctr"/>
            <a:endParaRPr lang="ru-RU" sz="3200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6375" y="0"/>
            <a:ext cx="1062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Поезд на царскосельской лин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31861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349500"/>
            <a:ext cx="3240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Первая ветка железной дороги в России</a:t>
            </a:r>
          </a:p>
        </p:txBody>
      </p:sp>
      <p:pic>
        <p:nvPicPr>
          <p:cNvPr id="1028" name="Picture 4" descr="Императорская ветка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88913"/>
            <a:ext cx="35004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24525" y="2349500"/>
            <a:ext cx="287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Павильон царского вокзала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03575" y="115888"/>
            <a:ext cx="22320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</a:rPr>
              <a:t>Вокзал</a:t>
            </a:r>
            <a:r>
              <a:rPr lang="en-US" sz="2800" b="1" u="sng">
                <a:solidFill>
                  <a:srgbClr val="C00000"/>
                </a:solidFill>
                <a:latin typeface="Book Antiqua" pitchFamily="18" charset="0"/>
              </a:rPr>
              <a:t> -</a:t>
            </a:r>
            <a:endParaRPr lang="ru-RU" sz="2800" b="1" u="sng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Musikalische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Voxhall</a:t>
            </a:r>
            <a:r>
              <a:rPr lang="en-US" sz="2600">
                <a:solidFill>
                  <a:schemeClr val="bg1"/>
                </a:solidFill>
                <a:latin typeface="Book Antiqua" pitchFamily="18" charset="0"/>
              </a:rPr>
              <a:t>e</a:t>
            </a:r>
          </a:p>
          <a:p>
            <a:pPr algn="ctr"/>
            <a:r>
              <a:rPr lang="en-US" sz="1600" b="1">
                <a:solidFill>
                  <a:srgbClr val="C00000"/>
                </a:solidFill>
                <a:latin typeface="Book Antiqua" pitchFamily="18" charset="0"/>
              </a:rPr>
              <a:t>(</a:t>
            </a:r>
            <a:r>
              <a:rPr lang="ru-RU" sz="1600" b="1">
                <a:solidFill>
                  <a:srgbClr val="C00000"/>
                </a:solidFill>
                <a:latin typeface="Times New Roman" pitchFamily="18" charset="0"/>
              </a:rPr>
              <a:t>музыкальные залы для встречи пассажиров первых поездов</a:t>
            </a:r>
            <a:r>
              <a:rPr lang="en-US" sz="1600" b="1">
                <a:solidFill>
                  <a:srgbClr val="C00000"/>
                </a:solidFill>
                <a:latin typeface="Book Antiqua" pitchFamily="18" charset="0"/>
              </a:rPr>
              <a:t>)</a:t>
            </a:r>
          </a:p>
          <a:p>
            <a:endParaRPr lang="ru-RU" sz="2800">
              <a:latin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429000"/>
            <a:ext cx="31686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35375" y="3213100"/>
            <a:ext cx="5329238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C00000"/>
                </a:solidFill>
                <a:latin typeface="Times New Roman" pitchFamily="18" charset="0"/>
              </a:rPr>
              <a:t>Егерь 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Лосиный остров, конец 19 века.</a:t>
            </a:r>
          </a:p>
          <a:p>
            <a:endParaRPr lang="ru-RU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Опытный лесничий из Германии по фамилии </a:t>
            </a:r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Eger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Позже слово перешло из разряда имен собственных в нарицательные, теперь означает «лесничий, специалист – охотник, который ведет надзор за охотничьим хозяйством». Слово «егерь» до этого момента применялось для обозначения солдат стрелковых отрядов.</a:t>
            </a:r>
          </a:p>
          <a:p>
            <a:pPr algn="ctr"/>
            <a:r>
              <a:rPr lang="ru-RU">
                <a:latin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В немецком языке слово «Jäger» означает  «охотник, стрелок». </a:t>
            </a: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ln/>
        </p:spPr>
      </p:sp>
      <p:sp>
        <p:nvSpPr>
          <p:cNvPr id="37893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913" y="444500"/>
            <a:ext cx="7812087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68313"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немецкие заимствования можно узнать по нескольким ярким признакам:</a:t>
            </a:r>
          </a:p>
          <a:p>
            <a:pPr indent="468313" algn="ctr"/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8313" algn="ctr"/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8313" eaLnBrk="0" hangingPunct="0">
              <a:buFontTx/>
              <a:buChar char="•"/>
            </a:pP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сочетания ау, ей:</a:t>
            </a:r>
          </a:p>
          <a:p>
            <a:pPr indent="468313" eaLnBrk="0" hangingPunct="0">
              <a:buFontTx/>
              <a:buChar char="•"/>
            </a:pPr>
            <a:endParaRPr lang="ru-RU">
              <a:solidFill>
                <a:schemeClr val="bg1"/>
              </a:solidFill>
              <a:cs typeface="Times New Roman" pitchFamily="18" charset="0"/>
            </a:endParaRPr>
          </a:p>
          <a:p>
            <a:pPr indent="468313" eaLnBrk="0" hangingPunct="0"/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Рейтузы, цейтнот,  флейта, гроссмейстер, гауптман, лейтмотив, шлагбаум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;</a:t>
            </a:r>
          </a:p>
          <a:p>
            <a:pPr indent="468313" eaLnBrk="0" hangingPunct="0"/>
            <a:endParaRPr lang="ru-RU">
              <a:solidFill>
                <a:schemeClr val="bg1"/>
              </a:solidFill>
              <a:cs typeface="Times New Roman" pitchFamily="18" charset="0"/>
            </a:endParaRPr>
          </a:p>
          <a:p>
            <a:pPr indent="468313" eaLnBrk="0" hangingPunct="0">
              <a:buFontTx/>
              <a:buChar char="•"/>
            </a:pP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начальные шт, шп, шл:</a:t>
            </a:r>
          </a:p>
          <a:p>
            <a:pPr indent="468313" eaLnBrk="0" hangingPunct="0"/>
            <a:endParaRPr lang="ru-RU">
              <a:solidFill>
                <a:schemeClr val="bg1"/>
              </a:solidFill>
              <a:cs typeface="Times New Roman" pitchFamily="18" charset="0"/>
            </a:endParaRPr>
          </a:p>
          <a:p>
            <a:pPr indent="468313" eaLnBrk="0" hangingPunct="0"/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шлагбаум, штамп, шпион, шпиц, шлейф, штрих, шланг, шприц ;</a:t>
            </a:r>
          </a:p>
          <a:p>
            <a:pPr indent="468313" eaLnBrk="0" hangingPunct="0"/>
            <a:endParaRPr lang="ru-RU">
              <a:solidFill>
                <a:schemeClr val="bg1"/>
              </a:solidFill>
              <a:cs typeface="Times New Roman" pitchFamily="18" charset="0"/>
            </a:endParaRPr>
          </a:p>
          <a:p>
            <a:pPr indent="468313" eaLnBrk="0" hangingPunct="0">
              <a:buFontTx/>
              <a:buChar char="•"/>
            </a:pP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i="1">
                <a:solidFill>
                  <a:srgbClr val="800000"/>
                </a:solidFill>
                <a:cs typeface="Times New Roman" pitchFamily="18" charset="0"/>
              </a:rPr>
              <a:t>словосложение без соединительных гласных:</a:t>
            </a:r>
          </a:p>
          <a:p>
            <a:pPr indent="468313" eaLnBrk="0" hangingPunct="0"/>
            <a:endParaRPr lang="ru-RU" i="1">
              <a:solidFill>
                <a:schemeClr val="bg1"/>
              </a:solidFill>
              <a:cs typeface="Times New Roman" pitchFamily="18" charset="0"/>
            </a:endParaRPr>
          </a:p>
          <a:p>
            <a:pPr indent="468313" eaLnBrk="0" hangingPunct="0"/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 бакенбарды, мундштук, циферблат, хормейстер, курорт, вундеркинд</a:t>
            </a:r>
            <a:r>
              <a:rPr lang="de-DE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de-DE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de-DE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de-DE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de-DE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Der Wunder+ das Kind = das Wunderkind</a:t>
            </a:r>
            <a:br>
              <a:rPr lang="de-DE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de-DE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de-DE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de-DE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Der Schlag+ der Baum = der Schlagbaum</a:t>
            </a:r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6375" y="0"/>
            <a:ext cx="1062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-180528" y="-99392"/>
          <a:ext cx="9324528" cy="695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2555875" y="2565400"/>
            <a:ext cx="3887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Сферы применения </a:t>
            </a:r>
          </a:p>
          <a:p>
            <a:pPr algn="ctr"/>
            <a:endParaRPr lang="ru-RU" sz="2400" b="1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немецких заимствований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250825" y="333375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Продукт моего проекта – </a:t>
            </a:r>
          </a:p>
          <a:p>
            <a:pPr algn="ctr"/>
            <a:r>
              <a:rPr lang="ru-RU" sz="2400" b="1" u="sng">
                <a:solidFill>
                  <a:srgbClr val="C00000"/>
                </a:solidFill>
                <a:latin typeface="Times New Roman" pitchFamily="18" charset="0"/>
              </a:rPr>
              <a:t>«Школьный тематический словарь немецких заимствований»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33845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3995738" y="2420938"/>
            <a:ext cx="4897437" cy="3463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ln/>
        </p:spPr>
      </p:sp>
      <p:sp>
        <p:nvSpPr>
          <p:cNvPr id="40965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10585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Box 5"/>
          <p:cNvSpPr txBox="1">
            <a:spLocks noChangeArrowheads="1"/>
          </p:cNvSpPr>
          <p:nvPr/>
        </p:nvSpPr>
        <p:spPr bwMode="auto">
          <a:xfrm>
            <a:off x="2627313" y="0"/>
            <a:ext cx="302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  <a:latin typeface="Times New Roman" pitchFamily="18" charset="0"/>
              </a:rPr>
              <a:t>Выводы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55650" y="1203325"/>
            <a:ext cx="7848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>
              <a:buFont typeface="Lucida Sans" pitchFamily="34" charset="0"/>
              <a:buAutoNum type="arabicPeriod"/>
            </a:pPr>
            <a:r>
              <a:rPr lang="ru-RU" sz="20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Традиции и история взаимоотношений России и Германии имеют долгую историю и остаются интересными и сейчас, как  это показывают  события Года Германии в России. </a:t>
            </a:r>
          </a:p>
          <a:p>
            <a:pPr indent="450850" algn="just">
              <a:buFont typeface="Lucida Sans" pitchFamily="34" charset="0"/>
              <a:buAutoNum type="arabicPeriod"/>
            </a:pPr>
            <a:endParaRPr lang="ru-RU" sz="20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Lucida Sans" pitchFamily="34" charset="0"/>
              <a:buAutoNum type="arabicPeriod"/>
            </a:pPr>
            <a:r>
              <a:rPr lang="ru-RU" sz="20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Россия всегда была и остается многонациональной страной, а культуры  народов, живущих здесь, оказывают влияние на разные стороны жизни россиян.  Чтобы не терять эту память, нужно охранять исторические постройки, не переименовывать улицы и переулки.</a:t>
            </a:r>
          </a:p>
          <a:p>
            <a:pPr indent="450850" algn="just">
              <a:buFont typeface="Lucida Sans" pitchFamily="34" charset="0"/>
              <a:buAutoNum type="arabicPeriod"/>
            </a:pPr>
            <a:endParaRPr lang="ru-RU" sz="20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Lucida Sans" pitchFamily="34" charset="0"/>
              <a:buAutoNum type="arabicPeriod"/>
            </a:pPr>
            <a:r>
              <a:rPr lang="ru-RU" sz="20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Разнообразные контакты стран и народов обязательно отражаются в языке и  обогащают  его словарный состав.</a:t>
            </a:r>
          </a:p>
          <a:p>
            <a:pPr indent="450850" algn="just"/>
            <a:endParaRPr lang="ru-RU" sz="20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0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4. Изучая способы и особенности заимствований невозможно обойтись без изучения истории отношений двух стран.</a:t>
            </a:r>
          </a:p>
          <a:p>
            <a:pPr indent="450850" algn="just" eaLnBrk="0" hangingPunct="0"/>
            <a:endParaRPr lang="ru-RU" sz="20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ln/>
        </p:spPr>
      </p:sp>
      <p:sp>
        <p:nvSpPr>
          <p:cNvPr id="41989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5"/>
          <p:cNvSpPr txBox="1">
            <a:spLocks noChangeArrowheads="1"/>
          </p:cNvSpPr>
          <p:nvPr/>
        </p:nvSpPr>
        <p:spPr bwMode="auto">
          <a:xfrm>
            <a:off x="2771775" y="5732463"/>
            <a:ext cx="5021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pic>
        <p:nvPicPr>
          <p:cNvPr id="419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773238"/>
            <a:ext cx="255428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052513"/>
            <a:ext cx="292735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260350"/>
            <a:ext cx="267335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ln/>
        </p:spPr>
      </p:sp>
      <p:sp>
        <p:nvSpPr>
          <p:cNvPr id="16389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g-fotki.yandex.ru/get/4422/16796413.1e/0_67aac_1e8efa54_XL"/>
          <p:cNvPicPr>
            <a:picLocks noChangeAspect="1" noChangeArrowheads="1"/>
          </p:cNvPicPr>
          <p:nvPr/>
        </p:nvPicPr>
        <p:blipFill>
          <a:blip r:embed="rId3" cstate="print"/>
          <a:srcRect l="349" r="349"/>
          <a:stretch>
            <a:fillRect/>
          </a:stretch>
        </p:blipFill>
        <p:spPr bwMode="auto">
          <a:xfrm>
            <a:off x="0" y="0"/>
            <a:ext cx="3203848" cy="2601922"/>
          </a:xfrm>
          <a:prstGeom prst="rect">
            <a:avLst/>
          </a:prstGeom>
          <a:noFill/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2276475"/>
            <a:ext cx="331311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Здание Магазина ЦУМ</a:t>
            </a:r>
            <a:endParaRPr lang="ru-RU" dirty="0"/>
          </a:p>
        </p:txBody>
      </p:sp>
      <p:pic>
        <p:nvPicPr>
          <p:cNvPr id="16393" name="Picture 8" descr="http://im3-tub-ru.yandex.net/i?id=421911646-6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0"/>
            <a:ext cx="2447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276600" y="1773238"/>
            <a:ext cx="287972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ГМИИ им.Пушкина</a:t>
            </a:r>
            <a:endParaRPr lang="ru-RU" dirty="0"/>
          </a:p>
        </p:txBody>
      </p:sp>
      <p:pic>
        <p:nvPicPr>
          <p:cNvPr id="16395" name="Picture 6" descr="http://ozpp.ru/netcat_files/Image/164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3644900"/>
            <a:ext cx="2628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4" descr="http://www.photocity.ru/Album101/000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1250" y="0"/>
            <a:ext cx="2952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6227763" y="2133600"/>
            <a:ext cx="2808287" cy="358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Бородинский мост</a:t>
            </a:r>
            <a:endParaRPr lang="ru-RU" dirty="0"/>
          </a:p>
        </p:txBody>
      </p:sp>
      <p:pic>
        <p:nvPicPr>
          <p:cNvPr id="16398" name="Picture 10" descr="http://www.mgcb1.ru/sites/default/files/%D1%84%D0%B0%D1%81%D0%B0%D0%B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500438"/>
            <a:ext cx="33131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0" y="5876925"/>
            <a:ext cx="3348038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Оружейная Палата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0788" y="5589588"/>
            <a:ext cx="2698750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Храм Христа Спасителя</a:t>
            </a:r>
            <a:endParaRPr lang="ru-RU" dirty="0"/>
          </a:p>
        </p:txBody>
      </p:sp>
      <p:pic>
        <p:nvPicPr>
          <p:cNvPr id="16401" name="Picture 6" descr="File:Yaroslavsky rail terminal front side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00" y="2565400"/>
            <a:ext cx="2735263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492500" y="4005263"/>
            <a:ext cx="2808288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Ярославский вокзал</a:t>
            </a:r>
            <a:endParaRPr lang="ru-RU" dirty="0"/>
          </a:p>
        </p:txBody>
      </p:sp>
      <p:pic>
        <p:nvPicPr>
          <p:cNvPr id="16403" name="Picture 2" descr="File:Leningrad-termina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35375" y="4652963"/>
            <a:ext cx="2449513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3492500" y="6453188"/>
            <a:ext cx="2735263" cy="404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Ленинградский вокзал</a:t>
            </a:r>
            <a:endParaRPr lang="ru-RU" dirty="0"/>
          </a:p>
        </p:txBody>
      </p:sp>
      <p:sp>
        <p:nvSpPr>
          <p:cNvPr id="20" name="Управляющая кнопка: справка 19">
            <a:hlinkClick r:id="" action="ppaction://noaction" highlightClick="1"/>
          </p:cNvPr>
          <p:cNvSpPr/>
          <p:nvPr/>
        </p:nvSpPr>
        <p:spPr>
          <a:xfrm>
            <a:off x="7164388" y="2781300"/>
            <a:ext cx="1008062" cy="71913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Управляющая кнопка: справка 21">
            <a:hlinkClick r:id="" action="ppaction://noaction" highlightClick="1"/>
          </p:cNvPr>
          <p:cNvSpPr/>
          <p:nvPr/>
        </p:nvSpPr>
        <p:spPr>
          <a:xfrm>
            <a:off x="1042988" y="2852738"/>
            <a:ext cx="1441450" cy="57626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ln/>
        </p:spPr>
      </p:sp>
      <p:sp>
        <p:nvSpPr>
          <p:cNvPr id="17413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115888"/>
            <a:ext cx="1368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 rot="1414594">
            <a:off x="1214438" y="488950"/>
            <a:ext cx="24590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Бутерброд</a:t>
            </a:r>
          </a:p>
          <a:p>
            <a:r>
              <a:rPr lang="en-US" sz="2400" b="1">
                <a:solidFill>
                  <a:srgbClr val="002060"/>
                </a:solidFill>
                <a:latin typeface="Book Antiqua" pitchFamily="18" charset="0"/>
              </a:rPr>
              <a:t>Das Butterbrot</a:t>
            </a:r>
            <a:endParaRPr lang="ru-RU" sz="2400" b="1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2420938"/>
            <a:ext cx="2097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http://900igr.net/datai/predmety/Kukhnja-1.files/0015-015-Fartu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981075"/>
            <a:ext cx="122396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 rot="1221445">
            <a:off x="6926263" y="712788"/>
            <a:ext cx="2295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Фартук </a:t>
            </a:r>
            <a:endParaRPr lang="en-US" sz="2000" b="1">
              <a:solidFill>
                <a:srgbClr val="800000"/>
              </a:solidFill>
              <a:latin typeface="Book Antiqua" pitchFamily="18" charset="0"/>
            </a:endParaRPr>
          </a:p>
          <a:p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(</a:t>
            </a:r>
            <a:r>
              <a:rPr lang="en-US" sz="2000" b="1">
                <a:solidFill>
                  <a:srgbClr val="800000"/>
                </a:solidFill>
                <a:latin typeface="Book Antiqua" pitchFamily="18" charset="0"/>
              </a:rPr>
              <a:t>das Vortuch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17412" name="Picture 4" descr="http://im6-tub-ru.yandex.net/i?id=61052702-00-72&amp;n=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981075"/>
            <a:ext cx="935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im8-tub-ru.yandex.net/i?id=384543344-52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63938" y="3789363"/>
            <a:ext cx="1109662" cy="10795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7416" name="Picture 8" descr="http://im0-tub-ru.yandex.net/i?id=6060074-46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64163" y="2276475"/>
            <a:ext cx="93662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http://im8-tub-ru.yandex.net/i?id=226067689-00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220072" y="4581128"/>
            <a:ext cx="1296144" cy="1062413"/>
          </a:xfrm>
          <a:prstGeom prst="rect">
            <a:avLst/>
          </a:prstGeom>
          <a:noFill/>
        </p:spPr>
      </p:pic>
      <p:pic>
        <p:nvPicPr>
          <p:cNvPr id="17422" name="Picture 14" descr="http://im2-tub-ru.yandex.net/i?id=97093322-18-72&amp;n=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35375" y="5300663"/>
            <a:ext cx="123983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 rot="20597904">
            <a:off x="82550" y="1571625"/>
            <a:ext cx="173355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Вафля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Die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Waffel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092950" y="1557338"/>
            <a:ext cx="1558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Стул</a:t>
            </a:r>
            <a:endParaRPr lang="en-US" sz="2400" b="1">
              <a:solidFill>
                <a:srgbClr val="800000"/>
              </a:solidFill>
              <a:latin typeface="Book Antiqua" pitchFamily="18" charset="0"/>
            </a:endParaRPr>
          </a:p>
          <a:p>
            <a:r>
              <a:rPr lang="en-US" sz="2400" b="1">
                <a:solidFill>
                  <a:srgbClr val="800000"/>
                </a:solidFill>
                <a:latin typeface="Book Antiqua" pitchFamily="18" charset="0"/>
              </a:rPr>
              <a:t>Der Stuhl</a:t>
            </a:r>
            <a:endParaRPr lang="ru-RU" sz="24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770498">
            <a:off x="7062788" y="3608388"/>
            <a:ext cx="1582737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b="1">
                <a:solidFill>
                  <a:srgbClr val="7C4B3B"/>
                </a:solidFill>
                <a:latin typeface="Times New Roman" pitchFamily="18" charset="0"/>
              </a:rPr>
              <a:t>Флюгер</a:t>
            </a:r>
            <a:endParaRPr lang="en-US" b="1">
              <a:solidFill>
                <a:srgbClr val="7C4B3B"/>
              </a:solidFill>
              <a:latin typeface="Book Antiqua" pitchFamily="18" charset="0"/>
            </a:endParaRPr>
          </a:p>
          <a:p>
            <a:r>
              <a:rPr lang="en-US" b="1">
                <a:solidFill>
                  <a:srgbClr val="7C4B3B"/>
                </a:solidFill>
                <a:latin typeface="Book Antiqua" pitchFamily="18" charset="0"/>
              </a:rPr>
              <a:t>Der Flugel</a:t>
            </a:r>
            <a:endParaRPr lang="ru-RU" b="1">
              <a:solidFill>
                <a:srgbClr val="7C4B3B"/>
              </a:solidFill>
              <a:latin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1088596">
            <a:off x="6516688" y="4508500"/>
            <a:ext cx="1663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Кухня</a:t>
            </a:r>
            <a:endParaRPr lang="en-US" sz="2400" b="1">
              <a:solidFill>
                <a:srgbClr val="800000"/>
              </a:solidFill>
              <a:latin typeface="Book Antiqua" pitchFamily="18" charset="0"/>
            </a:endParaRPr>
          </a:p>
          <a:p>
            <a:r>
              <a:rPr lang="en-US" sz="2400" b="1">
                <a:solidFill>
                  <a:srgbClr val="800000"/>
                </a:solidFill>
                <a:latin typeface="Book Antiqua" pitchFamily="18" charset="0"/>
              </a:rPr>
              <a:t>Die Küche</a:t>
            </a:r>
            <a:endParaRPr lang="ru-RU" sz="24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23850" y="2781300"/>
            <a:ext cx="2139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Рюкзак</a:t>
            </a:r>
            <a:endParaRPr lang="en-US" sz="2400" b="1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US" sz="2400" b="1">
                <a:solidFill>
                  <a:srgbClr val="C00000"/>
                </a:solidFill>
                <a:latin typeface="Book Antiqua" pitchFamily="18" charset="0"/>
              </a:rPr>
              <a:t>Der Rucksack</a:t>
            </a:r>
            <a:endParaRPr lang="ru-RU" sz="24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1095210">
            <a:off x="255588" y="4533900"/>
            <a:ext cx="2087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C000"/>
                </a:solidFill>
                <a:latin typeface="Times New Roman" pitchFamily="18" charset="0"/>
              </a:rPr>
              <a:t>Шлагбаум</a:t>
            </a:r>
            <a:endParaRPr lang="en-US" sz="2000" b="1">
              <a:solidFill>
                <a:srgbClr val="FFC000"/>
              </a:solidFill>
              <a:latin typeface="Book Antiqua" pitchFamily="18" charset="0"/>
            </a:endParaRPr>
          </a:p>
          <a:p>
            <a:r>
              <a:rPr lang="en-US" sz="2000" b="1">
                <a:solidFill>
                  <a:srgbClr val="FFC000"/>
                </a:solidFill>
                <a:latin typeface="Book Antiqua" pitchFamily="18" charset="0"/>
              </a:rPr>
              <a:t>der Schalgbaum</a:t>
            </a:r>
            <a:endParaRPr lang="ru-RU" sz="2000" b="1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9954137">
            <a:off x="1666875" y="5148263"/>
            <a:ext cx="181133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595959"/>
                </a:solidFill>
                <a:latin typeface="Times New Roman" pitchFamily="18" charset="0"/>
              </a:rPr>
              <a:t>Гастроли</a:t>
            </a:r>
            <a:endParaRPr lang="en-US" sz="2000" b="1">
              <a:solidFill>
                <a:srgbClr val="595959"/>
              </a:solidFill>
              <a:latin typeface="Book Antiqua" pitchFamily="18" charset="0"/>
            </a:endParaRPr>
          </a:p>
          <a:p>
            <a:r>
              <a:rPr lang="en-US" sz="2000" b="1">
                <a:solidFill>
                  <a:srgbClr val="595959"/>
                </a:solidFill>
                <a:latin typeface="Book Antiqua" pitchFamily="18" charset="0"/>
              </a:rPr>
              <a:t>Die Gastrolle</a:t>
            </a:r>
            <a:endParaRPr lang="ru-RU" sz="2000" b="1">
              <a:solidFill>
                <a:srgbClr val="595959"/>
              </a:solidFill>
              <a:latin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 rot="-726222">
            <a:off x="6407150" y="2555875"/>
            <a:ext cx="26558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</a:rPr>
              <a:t>Аншлаг </a:t>
            </a:r>
            <a:endParaRPr lang="en-US" sz="2400" b="1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en-US" sz="2400" b="1">
                <a:solidFill>
                  <a:srgbClr val="7030A0"/>
                </a:solidFill>
                <a:latin typeface="Book Antiqua" pitchFamily="18" charset="0"/>
              </a:rPr>
              <a:t>Der Anschlag</a:t>
            </a:r>
            <a:endParaRPr lang="ru-RU" sz="2400" b="1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rot="1007388">
            <a:off x="1873250" y="1681163"/>
            <a:ext cx="150971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Труппа</a:t>
            </a:r>
            <a:endParaRPr lang="en-US" sz="2000" b="1"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en-US" sz="2000" b="1">
                <a:solidFill>
                  <a:srgbClr val="FFFF00"/>
                </a:solidFill>
                <a:latin typeface="Book Antiqua" pitchFamily="18" charset="0"/>
              </a:rPr>
              <a:t>der Trupp</a:t>
            </a:r>
            <a:endParaRPr lang="ru-RU" sz="2000" b="1">
              <a:solidFill>
                <a:srgbClr val="FFFF00"/>
              </a:solidFill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738105">
            <a:off x="146050" y="5691188"/>
            <a:ext cx="266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</a:rPr>
              <a:t>Гастарбайтер</a:t>
            </a:r>
            <a:endParaRPr lang="en-US" sz="2000" b="1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en-US" sz="2000" b="1">
                <a:solidFill>
                  <a:srgbClr val="7030A0"/>
                </a:solidFill>
                <a:latin typeface="Book Antiqua" pitchFamily="18" charset="0"/>
              </a:rPr>
              <a:t>Der Gastarbeiter</a:t>
            </a:r>
            <a:endParaRPr lang="ru-RU" sz="2000" b="1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rot="795274">
            <a:off x="5868988" y="5802313"/>
            <a:ext cx="302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</a:rPr>
              <a:t>Вундеркинд</a:t>
            </a:r>
            <a:endParaRPr lang="en-US" sz="2000" b="1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en-US" sz="2000" b="1">
                <a:solidFill>
                  <a:srgbClr val="7030A0"/>
                </a:solidFill>
                <a:latin typeface="Book Antiqua" pitchFamily="18" charset="0"/>
              </a:rPr>
              <a:t>Das Wunderkind</a:t>
            </a:r>
            <a:endParaRPr lang="ru-RU" sz="2000" b="1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703900">
            <a:off x="1370013" y="3817938"/>
            <a:ext cx="2670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Циферблат </a:t>
            </a:r>
            <a:endParaRPr lang="en-US" sz="2400" b="1">
              <a:solidFill>
                <a:schemeClr val="bg2"/>
              </a:solidFill>
              <a:latin typeface="Book Antiqua" pitchFamily="18" charset="0"/>
            </a:endParaRPr>
          </a:p>
          <a:p>
            <a:r>
              <a:rPr lang="en-US" sz="2400" b="1">
                <a:solidFill>
                  <a:schemeClr val="bg2"/>
                </a:solidFill>
                <a:latin typeface="Book Antiqua" pitchFamily="18" charset="0"/>
              </a:rPr>
              <a:t>Das Zifferblatt</a:t>
            </a:r>
            <a:endParaRPr lang="ru-RU" sz="2400" b="1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ln/>
        </p:spPr>
      </p:sp>
      <p:sp>
        <p:nvSpPr>
          <p:cNvPr id="19461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95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www.durova.org/Portals/10/Gavroche2012/Skazki_Grimm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620713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6"/>
          <p:cNvSpPr txBox="1">
            <a:spLocks noChangeArrowheads="1"/>
          </p:cNvSpPr>
          <p:nvPr/>
        </p:nvSpPr>
        <p:spPr bwMode="auto">
          <a:xfrm>
            <a:off x="755650" y="0"/>
            <a:ext cx="8208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2012-2013</a:t>
            </a:r>
            <a:r>
              <a:rPr lang="ru-RU" sz="3600" b="1">
                <a:latin typeface="Times New Roman" pitchFamily="18" charset="0"/>
              </a:rPr>
              <a:t> - </a:t>
            </a:r>
            <a:r>
              <a:rPr lang="ru-RU" sz="3600" b="1">
                <a:solidFill>
                  <a:schemeClr val="bg1"/>
                </a:solidFill>
                <a:latin typeface="Times New Roman" pitchFamily="18" charset="0"/>
              </a:rPr>
              <a:t>Год</a:t>
            </a:r>
            <a:r>
              <a:rPr lang="ru-RU" sz="3600" b="1">
                <a:solidFill>
                  <a:srgbClr val="FFFF00"/>
                </a:solidFill>
                <a:latin typeface="Times New Roman" pitchFamily="18" charset="0"/>
              </a:rPr>
              <a:t> Германии в России</a:t>
            </a:r>
          </a:p>
        </p:txBody>
      </p:sp>
      <p:pic>
        <p:nvPicPr>
          <p:cNvPr id="19460" name="Picture 4" descr="http://www.durova.org/Portals/10/Gavroche2012/Mando-der-Beatbox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836613"/>
            <a:ext cx="28765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www.teatrium.ru/Portals/10/Gavroche2012/klasse_klasse_f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2781300"/>
            <a:ext cx="252095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76825" y="2565400"/>
            <a:ext cx="2159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Класс-класс» </a:t>
            </a:r>
          </a:p>
          <a:p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театр Strahl Германия, Берлин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765175"/>
            <a:ext cx="24114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«Сказки братьев Гримм» Ивановский областной театр кукол (Россия, Иваново</a:t>
            </a:r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44900"/>
            <a:ext cx="327501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9388" y="6488113"/>
            <a:ext cx="3432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Немецкий уличный фестиваль</a:t>
            </a:r>
          </a:p>
        </p:txBody>
      </p:sp>
      <p:pic>
        <p:nvPicPr>
          <p:cNvPr id="1947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844675"/>
            <a:ext cx="45720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kino35mm.ru/files/films/1641/ad4517e35f3c82638141f6c258c1d09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8363" y="4149725"/>
            <a:ext cx="3195637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72225" y="6129338"/>
            <a:ext cx="2655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Неделя немецкого кино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ln/>
        </p:spPr>
      </p:sp>
      <p:sp>
        <p:nvSpPr>
          <p:cNvPr id="20485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3"/>
          <p:cNvSpPr>
            <a:spLocks noChangeArrowheads="1"/>
          </p:cNvSpPr>
          <p:nvPr/>
        </p:nvSpPr>
        <p:spPr bwMode="auto">
          <a:xfrm>
            <a:off x="4243388" y="44450"/>
            <a:ext cx="657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68313" algn="just"/>
            <a:endParaRPr lang="ru-RU"/>
          </a:p>
        </p:txBody>
      </p:sp>
      <p:sp>
        <p:nvSpPr>
          <p:cNvPr id="20488" name="Rectangle 4"/>
          <p:cNvSpPr>
            <a:spLocks noChangeArrowheads="1"/>
          </p:cNvSpPr>
          <p:nvPr/>
        </p:nvSpPr>
        <p:spPr bwMode="auto">
          <a:xfrm>
            <a:off x="1403350" y="396875"/>
            <a:ext cx="7561263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68313" algn="just"/>
            <a:r>
              <a:rPr lang="ru-RU" sz="20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Цели проекта:</a:t>
            </a:r>
          </a:p>
          <a:p>
            <a:pPr indent="468313" algn="just"/>
            <a:endParaRPr lang="ru-RU" sz="2000" b="1">
              <a:solidFill>
                <a:schemeClr val="bg1"/>
              </a:solidFill>
            </a:endParaRPr>
          </a:p>
          <a:p>
            <a:pPr indent="468313" algn="just" eaLnBrk="0" hangingPunct="0">
              <a:buFont typeface="Lucida Sans" pitchFamily="34" charset="0"/>
              <a:buAutoNum type="arabicPeriod"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Ознакомиться с  историей появления немцев в России и в Москве.</a:t>
            </a:r>
            <a:endParaRPr lang="ru-RU" sz="2000">
              <a:solidFill>
                <a:schemeClr val="bg1"/>
              </a:solidFill>
            </a:endParaRPr>
          </a:p>
          <a:p>
            <a:pPr indent="468313" algn="just" eaLnBrk="0" hangingPunct="0">
              <a:buFont typeface="Lucida Sans" pitchFamily="34" charset="0"/>
              <a:buAutoNum type="arabicPeriod"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Изучить, как отразились особенности отношений Германии и России в русском языке, в истории и современном облике Москвы. </a:t>
            </a:r>
          </a:p>
          <a:p>
            <a:pPr indent="468313" algn="just" eaLnBrk="0" hangingPunct="0"/>
            <a:endParaRPr lang="ru-RU" sz="2000">
              <a:solidFill>
                <a:schemeClr val="bg1"/>
              </a:solidFill>
            </a:endParaRPr>
          </a:p>
          <a:p>
            <a:pPr indent="468313" algn="just" eaLnBrk="0" hangingPunct="0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indent="468313" algn="just" eaLnBrk="0" hangingPunct="0"/>
            <a:endParaRPr lang="ru-RU" sz="2000" b="1">
              <a:solidFill>
                <a:schemeClr val="bg1"/>
              </a:solidFill>
            </a:endParaRPr>
          </a:p>
          <a:p>
            <a:pPr indent="468313" algn="just" eaLnBrk="0" hangingPunct="0">
              <a:buFont typeface="Lucida Sans" pitchFamily="34" charset="0"/>
              <a:buAutoNum type="arabicPeriod"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Изучить литературу о жизни, быте и культуре немцев</a:t>
            </a:r>
            <a:r>
              <a:rPr lang="de-DE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разное время проживавших в Москве.</a:t>
            </a:r>
            <a:endParaRPr lang="ru-RU" sz="2000">
              <a:solidFill>
                <a:schemeClr val="bg1"/>
              </a:solidFill>
              <a:latin typeface="Times New Roman" pitchFamily="18" charset="0"/>
            </a:endParaRPr>
          </a:p>
          <a:p>
            <a:pPr indent="468313" algn="just" eaLnBrk="0" hangingPunct="0">
              <a:buFont typeface="Lucida Sans" pitchFamily="34" charset="0"/>
              <a:buAutoNum type="arabicPeriod"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Изучить немецкие заимствования в русском языке, определить их особенности и причины появления.</a:t>
            </a:r>
            <a:endParaRPr lang="ru-RU" sz="2000">
              <a:solidFill>
                <a:schemeClr val="bg1"/>
              </a:solidFill>
              <a:latin typeface="Times New Roman" pitchFamily="18" charset="0"/>
            </a:endParaRPr>
          </a:p>
          <a:p>
            <a:pPr indent="468313" algn="just" eaLnBrk="0" hangingPunct="0">
              <a:buFont typeface="Lucida Sans" pitchFamily="34" charset="0"/>
              <a:buAutoNum type="arabicPeriod"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Узнать у русских немцев  и немцев, недавно проживающих в Москве, какие немецкие заимствования в русском языке они знают и часто употребляют, какие слова им особенно нравятся.</a:t>
            </a:r>
            <a:endParaRPr lang="ru-RU" sz="2000">
              <a:solidFill>
                <a:schemeClr val="bg1"/>
              </a:solidFill>
              <a:latin typeface="Times New Roman" pitchFamily="18" charset="0"/>
            </a:endParaRPr>
          </a:p>
          <a:p>
            <a:pPr indent="468313" algn="just" eaLnBrk="0" hangingPunct="0">
              <a:buFont typeface="Lucida Sans" pitchFamily="34" charset="0"/>
              <a:buAutoNum type="arabicPeriod"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карте современной Москвы найти места, связанные с жизнью немцев.</a:t>
            </a:r>
            <a:endParaRPr lang="ru-RU" sz="20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49400" y="-36513"/>
            <a:ext cx="106934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967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Первое поселение немцев в Москве – 16 век. </a:t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Слобода Кукуй, Немецкая Слобода, Лефортово 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851275" y="1773238"/>
            <a:ext cx="5184775" cy="2879725"/>
          </a:xfrm>
        </p:spPr>
        <p:txBody>
          <a:bodyPr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800000"/>
                </a:solidFill>
              </a:rPr>
              <a:t>Этимологический словарь М.Фасмера:</a:t>
            </a:r>
          </a:p>
          <a:p>
            <a:pPr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i="1" dirty="0" smtClean="0">
                <a:solidFill>
                  <a:srgbClr val="800000"/>
                </a:solidFill>
              </a:rPr>
              <a:t>«немец» -   древнерусское «ньмьць»; означает «человек, говорящий неясно, непонятно», «иностранец», «ньмьчинъ», «немой».</a:t>
            </a:r>
            <a:endParaRPr lang="en-US" sz="2800" i="1" dirty="0" smtClean="0">
              <a:solidFill>
                <a:srgbClr val="800000"/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400" i="1" dirty="0" smtClean="0">
              <a:solidFill>
                <a:srgbClr val="800000"/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i="1" dirty="0" smtClean="0">
              <a:solidFill>
                <a:srgbClr val="800000"/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i="1" dirty="0" smtClean="0">
                <a:solidFill>
                  <a:srgbClr val="800000"/>
                </a:solidFill>
              </a:rPr>
              <a:t>  </a:t>
            </a:r>
            <a:endParaRPr lang="ru-RU" sz="2400" dirty="0">
              <a:solidFill>
                <a:srgbClr val="800000"/>
              </a:solidFill>
            </a:endParaRPr>
          </a:p>
        </p:txBody>
      </p:sp>
      <p:pic>
        <p:nvPicPr>
          <p:cNvPr id="14340" name="Picture 4" descr="http://www.vokrugsveta.ru/img/cmn/2010/12/17/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5231" r="5231"/>
          <a:stretch>
            <a:fillRect/>
          </a:stretch>
        </p:blipFill>
        <p:spPr>
          <a:xfrm>
            <a:off x="4355976" y="3717032"/>
            <a:ext cx="3528392" cy="2802834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179388" y="1628775"/>
            <a:ext cx="3024187" cy="25209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Немецкий – </a:t>
            </a:r>
            <a:r>
              <a:rPr lang="en-US" dirty="0">
                <a:solidFill>
                  <a:schemeClr val="bg1"/>
                </a:solidFill>
              </a:rPr>
              <a:t>Deutsche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Английский – </a:t>
            </a:r>
            <a:r>
              <a:rPr lang="en-US" dirty="0">
                <a:solidFill>
                  <a:schemeClr val="bg1"/>
                </a:solidFill>
              </a:rPr>
              <a:t>Germans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Французский –</a:t>
            </a:r>
            <a:r>
              <a:rPr lang="en-US" dirty="0">
                <a:solidFill>
                  <a:schemeClr val="bg1"/>
                </a:solidFill>
              </a:rPr>
              <a:t>Allemands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Испанский –</a:t>
            </a:r>
            <a:r>
              <a:rPr lang="ru-RU" dirty="0">
                <a:solidFill>
                  <a:srgbClr val="000000"/>
                </a:solidFill>
              </a:rPr>
              <a:t>Alemánes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Итальянский -</a:t>
            </a:r>
            <a:r>
              <a:rPr lang="ru-RU" dirty="0" err="1">
                <a:solidFill>
                  <a:srgbClr val="000000"/>
                </a:solidFill>
              </a:rPr>
              <a:t>Tedesch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endParaRPr lang="ru-RU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Польский - </a:t>
            </a:r>
            <a:r>
              <a:rPr lang="ru-RU" dirty="0" err="1">
                <a:solidFill>
                  <a:srgbClr val="000000"/>
                </a:solidFill>
              </a:rPr>
              <a:t>Niemcy</a:t>
            </a:r>
            <a:endParaRPr lang="ru-RU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Украинский - </a:t>
            </a:r>
            <a:r>
              <a:rPr lang="ru-RU" dirty="0" err="1">
                <a:solidFill>
                  <a:srgbClr val="000000"/>
                </a:solidFill>
              </a:rPr>
              <a:t>німці</a:t>
            </a:r>
            <a:endParaRPr lang="en-US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541 -0.00718 L -0.03541 -0.0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7956376" cy="16561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НЕНЕН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5" name="Picture 6" descr="File:Golov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60350"/>
            <a:ext cx="76930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http://data.photo.sibnet.ru/upload/imggreat/1216027630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3573463"/>
            <a:ext cx="4535487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71775" y="2420938"/>
            <a:ext cx="47736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Немецкая слобода, 18 век.</a:t>
            </a:r>
            <a:endParaRPr lang="ru-RU" sz="3200" dirty="0">
              <a:solidFill>
                <a:schemeClr val="tx2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7019925" y="3933825"/>
            <a:ext cx="22367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Москва,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17- 18 век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3138" y="0"/>
            <a:ext cx="10117138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 descr="Воин и горожанка 16 (555x700, 208Kb)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0"/>
            <a:ext cx="32543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Дворяне (561x700, 214Kb)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0"/>
            <a:ext cx="32893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vokrugsveta.ru/img/cmn/2010/12/17/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7" cstate="print"/>
          <a:srcRect l="5231" r="5231"/>
          <a:stretch>
            <a:fillRect/>
          </a:stretch>
        </p:blipFill>
        <p:spPr>
          <a:xfrm>
            <a:off x="2339752" y="3789040"/>
            <a:ext cx="3744416" cy="3068960"/>
          </a:xfrm>
          <a:noFill/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6084888" y="5732463"/>
            <a:ext cx="3059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«Приезд иноземцев» </a:t>
            </a:r>
          </a:p>
          <a:p>
            <a:pPr algn="ctr"/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С.И. Иванов</a:t>
            </a:r>
          </a:p>
        </p:txBody>
      </p:sp>
      <p:sp>
        <p:nvSpPr>
          <p:cNvPr id="2458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68313" algn="just"/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Приезд иноземцев. Картина С. И. Иванова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68313" algn="just"/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Приезд иноземцев. Картина С. И. Иванова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14138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1627</TotalTime>
  <Words>658</Words>
  <Application>Microsoft Office PowerPoint</Application>
  <PresentationFormat>Экран (4:3)</PresentationFormat>
  <Paragraphs>178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Lucida Sans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немцы в Россию пришли? Отражение в русском языке и в современном облике Москвы.</dc:title>
  <dc:creator>Пользователь</dc:creator>
  <cp:lastModifiedBy>User</cp:lastModifiedBy>
  <cp:revision>244</cp:revision>
  <dcterms:created xsi:type="dcterms:W3CDTF">2012-11-03T11:24:43Z</dcterms:created>
  <dcterms:modified xsi:type="dcterms:W3CDTF">2013-08-18T18:19:45Z</dcterms:modified>
</cp:coreProperties>
</file>